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notesMasterIdLst>
    <p:notesMasterId r:id="rId15"/>
  </p:notesMasterIdLst>
  <p:sldIdLst>
    <p:sldId id="256" r:id="rId3"/>
    <p:sldId id="257" r:id="rId4"/>
    <p:sldId id="258" r:id="rId5"/>
    <p:sldId id="259" r:id="rId6"/>
    <p:sldId id="260" r:id="rId7"/>
    <p:sldId id="261" r:id="rId8"/>
    <p:sldId id="262" r:id="rId9"/>
    <p:sldId id="263" r:id="rId10"/>
    <p:sldId id="264" r:id="rId11"/>
    <p:sldId id="265" r:id="rId12"/>
    <p:sldId id="267" r:id="rId13"/>
    <p:sldId id="268" r:id="rId14"/>
  </p:sldIdLst>
  <p:sldSz cx="18288000" cy="10287000"/>
  <p:notesSz cx="6858000" cy="9144000"/>
  <p:embeddedFontLst>
    <p:embeddedFont>
      <p:font typeface="Open Sans Extra Bold" panose="020B0604020202020204" charset="0"/>
      <p:regular r:id="rId16"/>
    </p:embeddedFont>
    <p:embeddedFont>
      <p:font typeface="Poppins Bold" panose="020B0604020202020204" charset="0"/>
      <p:regular r:id="rId17"/>
    </p:embeddedFont>
    <p:embeddedFont>
      <p:font typeface="Poppins" panose="020B0604020202020204" charset="0"/>
      <p:regular r:id="rId18"/>
    </p:embeddedFont>
    <p:embeddedFont>
      <p:font typeface="Calibri" panose="020F0502020204030204" pitchFamily="34" charset="0"/>
      <p:regular r:id="rId19"/>
      <p:bold r:id="rId20"/>
      <p:italic r:id="rId21"/>
      <p:boldItalic r:id="rId22"/>
    </p:embeddedFont>
    <p:embeddedFont>
      <p:font typeface="Microsoft Sans Serif" panose="020B0604020202020204" pitchFamily="3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70" autoAdjust="0"/>
    <p:restoredTop sz="94103" autoAdjust="0"/>
  </p:normalViewPr>
  <p:slideViewPr>
    <p:cSldViewPr>
      <p:cViewPr varScale="1">
        <p:scale>
          <a:sx n="44" d="100"/>
          <a:sy n="44" d="100"/>
        </p:scale>
        <p:origin x="568"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png>
</file>

<file path=ppt/media/image5.png>
</file>

<file path=ppt/media/image5.sv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EDDC88-13C0-4830-816E-88185B4DA87B}" type="datetimeFigureOut">
              <a:rPr lang="en-US" smtClean="0"/>
              <a:t>6/30/2024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5A4DA0-749C-492A-9CF2-52611935C083}" type="slidenum">
              <a:rPr lang="en-US" smtClean="0"/>
              <a:t>‹#›</a:t>
            </a:fld>
            <a:endParaRPr lang="en-US"/>
          </a:p>
        </p:txBody>
      </p:sp>
    </p:spTree>
    <p:extLst>
      <p:ext uri="{BB962C8B-B14F-4D97-AF65-F5344CB8AC3E}">
        <p14:creationId xmlns:p14="http://schemas.microsoft.com/office/powerpoint/2010/main" val="16021141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A5A4DA0-749C-492A-9CF2-52611935C083}" type="slidenum">
              <a:rPr lang="en-US" smtClean="0"/>
              <a:t>10</a:t>
            </a:fld>
            <a:endParaRPr lang="en-US"/>
          </a:p>
        </p:txBody>
      </p:sp>
    </p:spTree>
    <p:extLst>
      <p:ext uri="{BB962C8B-B14F-4D97-AF65-F5344CB8AC3E}">
        <p14:creationId xmlns:p14="http://schemas.microsoft.com/office/powerpoint/2010/main" val="2983191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56938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solidFill>
                <a:prstClr val="black">
                  <a:tint val="75000"/>
                </a:prstClr>
              </a:solidFill>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rPr>
              <a:pPr/>
              <a:t>6/30/2024</a:t>
            </a:fld>
            <a:endParaRPr lang="en-US">
              <a:solidFill>
                <a:prstClr val="black">
                  <a:tint val="75000"/>
                </a:prstClr>
              </a:solidFill>
            </a:endParaRPr>
          </a:p>
        </p:txBody>
      </p:sp>
      <p:sp>
        <p:nvSpPr>
          <p:cNvPr id="6" name="Holder 6"/>
          <p:cNvSpPr>
            <a:spLocks noGrp="1"/>
          </p:cNvSpPr>
          <p:nvPr>
            <p:ph type="sldNum" sz="quarter" idx="7"/>
          </p:nvPr>
        </p:nvSpPr>
        <p:spPr/>
        <p:txBody>
          <a:bodyPr lIns="0" tIns="0" rIns="0" bIns="0"/>
          <a:lstStyle>
            <a:lvl1pPr>
              <a:defRPr sz="2400" b="0" i="0">
                <a:solidFill>
                  <a:srgbClr val="1C7CDB"/>
                </a:solidFill>
                <a:latin typeface="Microsoft Sans Serif"/>
                <a:cs typeface="Microsoft Sans Serif"/>
              </a:defRPr>
            </a:lvl1pPr>
          </a:lstStyle>
          <a:p>
            <a:pPr marL="57150">
              <a:lnSpc>
                <a:spcPts val="2753"/>
              </a:lnSpc>
            </a:pPr>
            <a:fld id="{81D60167-4931-47E6-BA6A-407CBD079E47}" type="slidenum">
              <a:rPr lang="en-US" spc="105" smtClean="0"/>
              <a:pPr marL="57150">
                <a:lnSpc>
                  <a:spcPts val="2753"/>
                </a:lnSpc>
              </a:pPr>
              <a:t>‹#›</a:t>
            </a:fld>
            <a:endParaRPr lang="en-US" spc="105" dirty="0"/>
          </a:p>
        </p:txBody>
      </p:sp>
    </p:spTree>
    <p:extLst>
      <p:ext uri="{BB962C8B-B14F-4D97-AF65-F5344CB8AC3E}">
        <p14:creationId xmlns:p14="http://schemas.microsoft.com/office/powerpoint/2010/main" val="13192624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273454" y="626478"/>
            <a:ext cx="15741090" cy="854080"/>
          </a:xfrm>
        </p:spPr>
        <p:txBody>
          <a:bodyPr lIns="0" tIns="0" rIns="0" bIns="0"/>
          <a:lstStyle>
            <a:lvl1pPr>
              <a:defRPr sz="5550" b="0" i="0">
                <a:solidFill>
                  <a:srgbClr val="0A48CA"/>
                </a:solidFill>
                <a:latin typeface="Microsoft Sans Serif"/>
                <a:cs typeface="Microsoft Sans Serif"/>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solidFill>
                <a:prstClr val="black">
                  <a:tint val="75000"/>
                </a:prstClr>
              </a:solidFill>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rPr>
              <a:pPr/>
              <a:t>6/30/2024</a:t>
            </a:fld>
            <a:endParaRPr lang="en-US">
              <a:solidFill>
                <a:prstClr val="black">
                  <a:tint val="75000"/>
                </a:prstClr>
              </a:solidFill>
            </a:endParaRPr>
          </a:p>
        </p:txBody>
      </p:sp>
      <p:sp>
        <p:nvSpPr>
          <p:cNvPr id="6" name="Holder 6"/>
          <p:cNvSpPr>
            <a:spLocks noGrp="1"/>
          </p:cNvSpPr>
          <p:nvPr>
            <p:ph type="sldNum" sz="quarter" idx="7"/>
          </p:nvPr>
        </p:nvSpPr>
        <p:spPr/>
        <p:txBody>
          <a:bodyPr lIns="0" tIns="0" rIns="0" bIns="0"/>
          <a:lstStyle>
            <a:lvl1pPr>
              <a:defRPr sz="2400" b="0" i="0">
                <a:solidFill>
                  <a:srgbClr val="1C7CDB"/>
                </a:solidFill>
                <a:latin typeface="Microsoft Sans Serif"/>
                <a:cs typeface="Microsoft Sans Serif"/>
              </a:defRPr>
            </a:lvl1pPr>
          </a:lstStyle>
          <a:p>
            <a:pPr marL="57150">
              <a:lnSpc>
                <a:spcPts val="2753"/>
              </a:lnSpc>
            </a:pPr>
            <a:fld id="{81D60167-4931-47E6-BA6A-407CBD079E47}" type="slidenum">
              <a:rPr lang="en-US" spc="105" smtClean="0"/>
              <a:pPr marL="57150">
                <a:lnSpc>
                  <a:spcPts val="2753"/>
                </a:lnSpc>
              </a:pPr>
              <a:t>‹#›</a:t>
            </a:fld>
            <a:endParaRPr lang="en-US" spc="105" dirty="0"/>
          </a:p>
        </p:txBody>
      </p:sp>
    </p:spTree>
    <p:extLst>
      <p:ext uri="{BB962C8B-B14F-4D97-AF65-F5344CB8AC3E}">
        <p14:creationId xmlns:p14="http://schemas.microsoft.com/office/powerpoint/2010/main" val="15444985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273454" y="626478"/>
            <a:ext cx="15741090" cy="854080"/>
          </a:xfrm>
        </p:spPr>
        <p:txBody>
          <a:bodyPr lIns="0" tIns="0" rIns="0" bIns="0"/>
          <a:lstStyle>
            <a:lvl1pPr>
              <a:defRPr sz="5550" b="0" i="0">
                <a:solidFill>
                  <a:srgbClr val="0A48CA"/>
                </a:solidFill>
                <a:latin typeface="Microsoft Sans Serif"/>
                <a:cs typeface="Microsoft Sans Serif"/>
              </a:defRPr>
            </a:lvl1pPr>
          </a:lstStyle>
          <a:p>
            <a:endParaRPr/>
          </a:p>
        </p:txBody>
      </p:sp>
      <p:sp>
        <p:nvSpPr>
          <p:cNvPr id="3" name="Holder 3"/>
          <p:cNvSpPr>
            <a:spLocks noGrp="1"/>
          </p:cNvSpPr>
          <p:nvPr>
            <p:ph sz="half" idx="2"/>
          </p:nvPr>
        </p:nvSpPr>
        <p:spPr>
          <a:xfrm>
            <a:off x="914400" y="2366010"/>
            <a:ext cx="795528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solidFill>
                <a:prstClr val="black">
                  <a:tint val="75000"/>
                </a:prstClr>
              </a:solidFill>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rPr>
              <a:pPr/>
              <a:t>6/30/2024</a:t>
            </a:fld>
            <a:endParaRPr lang="en-US">
              <a:solidFill>
                <a:prstClr val="black">
                  <a:tint val="75000"/>
                </a:prstClr>
              </a:solidFill>
            </a:endParaRPr>
          </a:p>
        </p:txBody>
      </p:sp>
      <p:sp>
        <p:nvSpPr>
          <p:cNvPr id="7" name="Holder 7"/>
          <p:cNvSpPr>
            <a:spLocks noGrp="1"/>
          </p:cNvSpPr>
          <p:nvPr>
            <p:ph type="sldNum" sz="quarter" idx="7"/>
          </p:nvPr>
        </p:nvSpPr>
        <p:spPr/>
        <p:txBody>
          <a:bodyPr lIns="0" tIns="0" rIns="0" bIns="0"/>
          <a:lstStyle>
            <a:lvl1pPr>
              <a:defRPr sz="2400" b="0" i="0">
                <a:solidFill>
                  <a:srgbClr val="1C7CDB"/>
                </a:solidFill>
                <a:latin typeface="Microsoft Sans Serif"/>
                <a:cs typeface="Microsoft Sans Serif"/>
              </a:defRPr>
            </a:lvl1pPr>
          </a:lstStyle>
          <a:p>
            <a:pPr marL="57150">
              <a:lnSpc>
                <a:spcPts val="2753"/>
              </a:lnSpc>
            </a:pPr>
            <a:fld id="{81D60167-4931-47E6-BA6A-407CBD079E47}" type="slidenum">
              <a:rPr lang="en-US" spc="105" smtClean="0"/>
              <a:pPr marL="57150">
                <a:lnSpc>
                  <a:spcPts val="2753"/>
                </a:lnSpc>
              </a:pPr>
              <a:t>‹#›</a:t>
            </a:fld>
            <a:endParaRPr lang="en-US" spc="105" dirty="0"/>
          </a:p>
        </p:txBody>
      </p:sp>
    </p:spTree>
    <p:extLst>
      <p:ext uri="{BB962C8B-B14F-4D97-AF65-F5344CB8AC3E}">
        <p14:creationId xmlns:p14="http://schemas.microsoft.com/office/powerpoint/2010/main" val="39878526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273454" y="626478"/>
            <a:ext cx="15741090" cy="854080"/>
          </a:xfrm>
        </p:spPr>
        <p:txBody>
          <a:bodyPr lIns="0" tIns="0" rIns="0" bIns="0"/>
          <a:lstStyle>
            <a:lvl1pPr>
              <a:defRPr sz="5550" b="0" i="0">
                <a:solidFill>
                  <a:srgbClr val="0A48CA"/>
                </a:solidFill>
                <a:latin typeface="Microsoft Sans Serif"/>
                <a:cs typeface="Microsoft Sans Serif"/>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solidFill>
                <a:prstClr val="black">
                  <a:tint val="75000"/>
                </a:prstClr>
              </a:solidFill>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rPr>
              <a:pPr/>
              <a:t>6/30/2024</a:t>
            </a:fld>
            <a:endParaRPr lang="en-US">
              <a:solidFill>
                <a:prstClr val="black">
                  <a:tint val="75000"/>
                </a:prstClr>
              </a:solidFill>
            </a:endParaRPr>
          </a:p>
        </p:txBody>
      </p:sp>
      <p:sp>
        <p:nvSpPr>
          <p:cNvPr id="5" name="Holder 5"/>
          <p:cNvSpPr>
            <a:spLocks noGrp="1"/>
          </p:cNvSpPr>
          <p:nvPr>
            <p:ph type="sldNum" sz="quarter" idx="7"/>
          </p:nvPr>
        </p:nvSpPr>
        <p:spPr/>
        <p:txBody>
          <a:bodyPr lIns="0" tIns="0" rIns="0" bIns="0"/>
          <a:lstStyle>
            <a:lvl1pPr>
              <a:defRPr sz="2400" b="0" i="0">
                <a:solidFill>
                  <a:srgbClr val="1C7CDB"/>
                </a:solidFill>
                <a:latin typeface="Microsoft Sans Serif"/>
                <a:cs typeface="Microsoft Sans Serif"/>
              </a:defRPr>
            </a:lvl1pPr>
          </a:lstStyle>
          <a:p>
            <a:pPr marL="57150">
              <a:lnSpc>
                <a:spcPts val="2753"/>
              </a:lnSpc>
            </a:pPr>
            <a:fld id="{81D60167-4931-47E6-BA6A-407CBD079E47}" type="slidenum">
              <a:rPr lang="en-US" spc="105" smtClean="0"/>
              <a:pPr marL="57150">
                <a:lnSpc>
                  <a:spcPts val="2753"/>
                </a:lnSpc>
              </a:pPr>
              <a:t>‹#›</a:t>
            </a:fld>
            <a:endParaRPr lang="en-US" spc="105" dirty="0"/>
          </a:p>
        </p:txBody>
      </p:sp>
    </p:spTree>
    <p:extLst>
      <p:ext uri="{BB962C8B-B14F-4D97-AF65-F5344CB8AC3E}">
        <p14:creationId xmlns:p14="http://schemas.microsoft.com/office/powerpoint/2010/main" val="13078837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solidFill>
                <a:prstClr val="black">
                  <a:tint val="75000"/>
                </a:prstClr>
              </a:solidFill>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solidFill>
                  <a:prstClr val="black">
                    <a:tint val="75000"/>
                  </a:prstClr>
                </a:solidFill>
              </a:rPr>
              <a:pPr/>
              <a:t>6/30/2024</a:t>
            </a:fld>
            <a:endParaRPr lang="en-US">
              <a:solidFill>
                <a:prstClr val="black">
                  <a:tint val="75000"/>
                </a:prstClr>
              </a:solidFill>
            </a:endParaRPr>
          </a:p>
        </p:txBody>
      </p:sp>
      <p:sp>
        <p:nvSpPr>
          <p:cNvPr id="4" name="Holder 4"/>
          <p:cNvSpPr>
            <a:spLocks noGrp="1"/>
          </p:cNvSpPr>
          <p:nvPr>
            <p:ph type="sldNum" sz="quarter" idx="7"/>
          </p:nvPr>
        </p:nvSpPr>
        <p:spPr/>
        <p:txBody>
          <a:bodyPr lIns="0" tIns="0" rIns="0" bIns="0"/>
          <a:lstStyle>
            <a:lvl1pPr>
              <a:defRPr sz="2400" b="0" i="0">
                <a:solidFill>
                  <a:srgbClr val="1C7CDB"/>
                </a:solidFill>
                <a:latin typeface="Microsoft Sans Serif"/>
                <a:cs typeface="Microsoft Sans Serif"/>
              </a:defRPr>
            </a:lvl1pPr>
          </a:lstStyle>
          <a:p>
            <a:pPr marL="57150">
              <a:lnSpc>
                <a:spcPts val="2753"/>
              </a:lnSpc>
            </a:pPr>
            <a:fld id="{81D60167-4931-47E6-BA6A-407CBD079E47}" type="slidenum">
              <a:rPr lang="en-US" spc="105" smtClean="0"/>
              <a:pPr marL="57150">
                <a:lnSpc>
                  <a:spcPts val="2753"/>
                </a:lnSpc>
              </a:pPr>
              <a:t>‹#›</a:t>
            </a:fld>
            <a:endParaRPr lang="en-US" spc="105" dirty="0"/>
          </a:p>
        </p:txBody>
      </p:sp>
    </p:spTree>
    <p:extLst>
      <p:ext uri="{BB962C8B-B14F-4D97-AF65-F5344CB8AC3E}">
        <p14:creationId xmlns:p14="http://schemas.microsoft.com/office/powerpoint/2010/main" val="1382799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6/30/2024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6/30/2024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6/30/2024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6/30/2024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1" y="1"/>
            <a:ext cx="18280859" cy="10286996"/>
          </a:xfrm>
          <a:prstGeom prst="rect">
            <a:avLst/>
          </a:prstGeom>
        </p:spPr>
      </p:pic>
      <p:sp>
        <p:nvSpPr>
          <p:cNvPr id="2" name="Holder 2"/>
          <p:cNvSpPr>
            <a:spLocks noGrp="1"/>
          </p:cNvSpPr>
          <p:nvPr>
            <p:ph type="title"/>
          </p:nvPr>
        </p:nvSpPr>
        <p:spPr>
          <a:xfrm>
            <a:off x="1273454" y="626478"/>
            <a:ext cx="15741090" cy="569387"/>
          </a:xfrm>
          <a:prstGeom prst="rect">
            <a:avLst/>
          </a:prstGeom>
        </p:spPr>
        <p:txBody>
          <a:bodyPr wrap="square" lIns="0" tIns="0" rIns="0" bIns="0">
            <a:spAutoFit/>
          </a:bodyPr>
          <a:lstStyle>
            <a:lvl1pPr>
              <a:defRPr sz="3700" b="0" i="0">
                <a:solidFill>
                  <a:srgbClr val="0A48CA"/>
                </a:solidFill>
                <a:latin typeface="Microsoft Sans Serif"/>
                <a:cs typeface="Microsoft Sans Serif"/>
              </a:defRPr>
            </a:lvl1pPr>
          </a:lstStyle>
          <a:p>
            <a:endParaRPr/>
          </a:p>
        </p:txBody>
      </p:sp>
      <p:sp>
        <p:nvSpPr>
          <p:cNvPr id="3" name="Holder 3"/>
          <p:cNvSpPr>
            <a:spLocks noGrp="1"/>
          </p:cNvSpPr>
          <p:nvPr>
            <p:ph type="body" idx="1"/>
          </p:nvPr>
        </p:nvSpPr>
        <p:spPr>
          <a:xfrm>
            <a:off x="1273454" y="2837497"/>
            <a:ext cx="15741090" cy="276999"/>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17920" y="9566910"/>
            <a:ext cx="5852160" cy="276999"/>
          </a:xfrm>
          <a:prstGeom prst="rect">
            <a:avLst/>
          </a:prstGeom>
        </p:spPr>
        <p:txBody>
          <a:bodyPr wrap="square" lIns="0" tIns="0" rIns="0" bIns="0">
            <a:spAutoFit/>
          </a:bodyPr>
          <a:lstStyle>
            <a:lvl1pPr algn="ctr">
              <a:defRPr>
                <a:solidFill>
                  <a:schemeClr val="tx1">
                    <a:tint val="75000"/>
                  </a:schemeClr>
                </a:solidFill>
              </a:defRPr>
            </a:lvl1pPr>
          </a:lstStyle>
          <a:p>
            <a:endParaRPr>
              <a:solidFill>
                <a:prstClr val="black">
                  <a:tint val="75000"/>
                </a:prstClr>
              </a:solidFill>
            </a:endParaRPr>
          </a:p>
        </p:txBody>
      </p:sp>
      <p:sp>
        <p:nvSpPr>
          <p:cNvPr id="5" name="Holder 5"/>
          <p:cNvSpPr>
            <a:spLocks noGrp="1"/>
          </p:cNvSpPr>
          <p:nvPr>
            <p:ph type="dt" sz="half" idx="6"/>
          </p:nvPr>
        </p:nvSpPr>
        <p:spPr>
          <a:xfrm>
            <a:off x="914400" y="9566910"/>
            <a:ext cx="420624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solidFill>
                  <a:prstClr val="black">
                    <a:tint val="75000"/>
                  </a:prstClr>
                </a:solidFill>
              </a:rPr>
              <a:pPr/>
              <a:t>6/30/2024</a:t>
            </a:fld>
            <a:endParaRPr lang="en-US">
              <a:solidFill>
                <a:prstClr val="black">
                  <a:tint val="75000"/>
                </a:prstClr>
              </a:solidFill>
            </a:endParaRPr>
          </a:p>
        </p:txBody>
      </p:sp>
      <p:sp>
        <p:nvSpPr>
          <p:cNvPr id="6" name="Holder 6"/>
          <p:cNvSpPr>
            <a:spLocks noGrp="1"/>
          </p:cNvSpPr>
          <p:nvPr>
            <p:ph type="sldNum" sz="quarter" idx="7"/>
          </p:nvPr>
        </p:nvSpPr>
        <p:spPr>
          <a:xfrm>
            <a:off x="16626460" y="9155585"/>
            <a:ext cx="481013" cy="359073"/>
          </a:xfrm>
          <a:prstGeom prst="rect">
            <a:avLst/>
          </a:prstGeom>
        </p:spPr>
        <p:txBody>
          <a:bodyPr wrap="square" lIns="0" tIns="0" rIns="0" bIns="0">
            <a:spAutoFit/>
          </a:bodyPr>
          <a:lstStyle>
            <a:lvl1pPr>
              <a:defRPr sz="2400" b="0" i="0">
                <a:solidFill>
                  <a:srgbClr val="1C7CDB"/>
                </a:solidFill>
                <a:latin typeface="Microsoft Sans Serif"/>
                <a:cs typeface="Microsoft Sans Serif"/>
              </a:defRPr>
            </a:lvl1pPr>
          </a:lstStyle>
          <a:p>
            <a:pPr marL="57150">
              <a:lnSpc>
                <a:spcPts val="2753"/>
              </a:lnSpc>
            </a:pPr>
            <a:fld id="{81D60167-4931-47E6-BA6A-407CBD079E47}" type="slidenum">
              <a:rPr lang="en-US" spc="105" smtClean="0"/>
              <a:pPr marL="57150">
                <a:lnSpc>
                  <a:spcPts val="2753"/>
                </a:lnSpc>
              </a:pPr>
              <a:t>‹#›</a:t>
            </a:fld>
            <a:endParaRPr lang="en-US" spc="105" dirty="0"/>
          </a:p>
        </p:txBody>
      </p:sp>
    </p:spTree>
    <p:extLst>
      <p:ext uri="{BB962C8B-B14F-4D97-AF65-F5344CB8AC3E}">
        <p14:creationId xmlns:p14="http://schemas.microsoft.com/office/powerpoint/2010/main" val="24381371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685800">
        <a:defRPr>
          <a:latin typeface="+mn-lt"/>
          <a:ea typeface="+mn-ea"/>
          <a:cs typeface="+mn-cs"/>
        </a:defRPr>
      </a:lvl2pPr>
      <a:lvl3pPr marL="1371600">
        <a:defRPr>
          <a:latin typeface="+mn-lt"/>
          <a:ea typeface="+mn-ea"/>
          <a:cs typeface="+mn-cs"/>
        </a:defRPr>
      </a:lvl3pPr>
      <a:lvl4pPr marL="2057400">
        <a:defRPr>
          <a:latin typeface="+mn-lt"/>
          <a:ea typeface="+mn-ea"/>
          <a:cs typeface="+mn-cs"/>
        </a:defRPr>
      </a:lvl4pPr>
      <a:lvl5pPr marL="2743200">
        <a:defRPr>
          <a:latin typeface="+mn-lt"/>
          <a:ea typeface="+mn-ea"/>
          <a:cs typeface="+mn-cs"/>
        </a:defRPr>
      </a:lvl5pPr>
      <a:lvl6pPr marL="3429000">
        <a:defRPr>
          <a:latin typeface="+mn-lt"/>
          <a:ea typeface="+mn-ea"/>
          <a:cs typeface="+mn-cs"/>
        </a:defRPr>
      </a:lvl6pPr>
      <a:lvl7pPr marL="4114800">
        <a:defRPr>
          <a:latin typeface="+mn-lt"/>
          <a:ea typeface="+mn-ea"/>
          <a:cs typeface="+mn-cs"/>
        </a:defRPr>
      </a:lvl7pPr>
      <a:lvl8pPr marL="4800600">
        <a:defRPr>
          <a:latin typeface="+mn-lt"/>
          <a:ea typeface="+mn-ea"/>
          <a:cs typeface="+mn-cs"/>
        </a:defRPr>
      </a:lvl8pPr>
      <a:lvl9pPr marL="5486400">
        <a:defRPr>
          <a:latin typeface="+mn-lt"/>
          <a:ea typeface="+mn-ea"/>
          <a:cs typeface="+mn-cs"/>
        </a:defRPr>
      </a:lvl9pPr>
    </p:bodyStyle>
    <p:otherStyle>
      <a:lvl1pPr marL="0">
        <a:defRPr>
          <a:latin typeface="+mn-lt"/>
          <a:ea typeface="+mn-ea"/>
          <a:cs typeface="+mn-cs"/>
        </a:defRPr>
      </a:lvl1pPr>
      <a:lvl2pPr marL="685800">
        <a:defRPr>
          <a:latin typeface="+mn-lt"/>
          <a:ea typeface="+mn-ea"/>
          <a:cs typeface="+mn-cs"/>
        </a:defRPr>
      </a:lvl2pPr>
      <a:lvl3pPr marL="1371600">
        <a:defRPr>
          <a:latin typeface="+mn-lt"/>
          <a:ea typeface="+mn-ea"/>
          <a:cs typeface="+mn-cs"/>
        </a:defRPr>
      </a:lvl3pPr>
      <a:lvl4pPr marL="2057400">
        <a:defRPr>
          <a:latin typeface="+mn-lt"/>
          <a:ea typeface="+mn-ea"/>
          <a:cs typeface="+mn-cs"/>
        </a:defRPr>
      </a:lvl4pPr>
      <a:lvl5pPr marL="2743200">
        <a:defRPr>
          <a:latin typeface="+mn-lt"/>
          <a:ea typeface="+mn-ea"/>
          <a:cs typeface="+mn-cs"/>
        </a:defRPr>
      </a:lvl5pPr>
      <a:lvl6pPr marL="3429000">
        <a:defRPr>
          <a:latin typeface="+mn-lt"/>
          <a:ea typeface="+mn-ea"/>
          <a:cs typeface="+mn-cs"/>
        </a:defRPr>
      </a:lvl6pPr>
      <a:lvl7pPr marL="4114800">
        <a:defRPr>
          <a:latin typeface="+mn-lt"/>
          <a:ea typeface="+mn-ea"/>
          <a:cs typeface="+mn-cs"/>
        </a:defRPr>
      </a:lvl7pPr>
      <a:lvl8pPr marL="4800600">
        <a:defRPr>
          <a:latin typeface="+mn-lt"/>
          <a:ea typeface="+mn-ea"/>
          <a:cs typeface="+mn-cs"/>
        </a:defRPr>
      </a:lvl8pPr>
      <a:lvl9pPr marL="54864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hyperlink" Target="https://www.kaggle.com/datasets/stealthtechnologies/employee-attrition-dataset" TargetMode="Externa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6097502" y="5590237"/>
            <a:ext cx="14099416" cy="1409941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391331" y="3298747"/>
            <a:ext cx="8015383" cy="3201849"/>
          </a:xfrm>
          <a:prstGeom prst="rect">
            <a:avLst/>
          </a:prstGeom>
        </p:spPr>
        <p:txBody>
          <a:bodyPr lIns="0" tIns="0" rIns="0" bIns="0" rtlCol="0" anchor="t">
            <a:spAutoFit/>
          </a:bodyPr>
          <a:lstStyle/>
          <a:p>
            <a:pPr algn="l">
              <a:lnSpc>
                <a:spcPts val="12819"/>
              </a:lnSpc>
              <a:spcBef>
                <a:spcPct val="0"/>
              </a:spcBef>
            </a:pPr>
            <a:r>
              <a:rPr lang="en-US" sz="9156">
                <a:solidFill>
                  <a:srgbClr val="051D40"/>
                </a:solidFill>
                <a:latin typeface="Open Sans Extra Bold"/>
              </a:rPr>
              <a:t>Employee Attrition</a:t>
            </a:r>
          </a:p>
        </p:txBody>
      </p:sp>
      <p:grpSp>
        <p:nvGrpSpPr>
          <p:cNvPr id="6" name="Group 6"/>
          <p:cNvGrpSpPr/>
          <p:nvPr/>
        </p:nvGrpSpPr>
        <p:grpSpPr>
          <a:xfrm>
            <a:off x="16420234" y="-1717598"/>
            <a:ext cx="3735531" cy="373553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747857" y="-643475"/>
            <a:ext cx="1286950" cy="1286950"/>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1929195" y="8389571"/>
            <a:ext cx="3735531" cy="373553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5" name="Freeform 15"/>
          <p:cNvSpPr/>
          <p:nvPr/>
        </p:nvSpPr>
        <p:spPr>
          <a:xfrm>
            <a:off x="8757394" y="7522582"/>
            <a:ext cx="8779632" cy="1733977"/>
          </a:xfrm>
          <a:custGeom>
            <a:avLst/>
            <a:gdLst/>
            <a:ahLst/>
            <a:cxnLst/>
            <a:rect l="l" t="t" r="r" b="b"/>
            <a:pathLst>
              <a:path w="8779632" h="1733977">
                <a:moveTo>
                  <a:pt x="0" y="0"/>
                </a:moveTo>
                <a:lnTo>
                  <a:pt x="8779632" y="0"/>
                </a:lnTo>
                <a:lnTo>
                  <a:pt x="8779632" y="1733977"/>
                </a:lnTo>
                <a:lnTo>
                  <a:pt x="0" y="1733977"/>
                </a:lnTo>
                <a:lnTo>
                  <a:pt x="0" y="0"/>
                </a:lnTo>
                <a:close/>
              </a:path>
            </a:pathLst>
          </a:custGeom>
          <a:blipFill>
            <a:blip r:embed="rId2"/>
            <a:stretch>
              <a:fillRect/>
            </a:stretch>
          </a:blipFill>
        </p:spPr>
      </p:sp>
      <p:sp>
        <p:nvSpPr>
          <p:cNvPr id="16" name="TextBox 16"/>
          <p:cNvSpPr txBox="1"/>
          <p:nvPr/>
        </p:nvSpPr>
        <p:spPr>
          <a:xfrm>
            <a:off x="1391331" y="6631448"/>
            <a:ext cx="7366063" cy="501556"/>
          </a:xfrm>
          <a:prstGeom prst="rect">
            <a:avLst/>
          </a:prstGeom>
        </p:spPr>
        <p:txBody>
          <a:bodyPr lIns="0" tIns="0" rIns="0" bIns="0" rtlCol="0" anchor="t">
            <a:spAutoFit/>
          </a:bodyPr>
          <a:lstStyle/>
          <a:p>
            <a:pPr algn="l">
              <a:lnSpc>
                <a:spcPts val="3855"/>
              </a:lnSpc>
              <a:spcBef>
                <a:spcPct val="0"/>
              </a:spcBef>
            </a:pPr>
            <a:r>
              <a:rPr lang="en-US" sz="2753" spc="-55">
                <a:solidFill>
                  <a:srgbClr val="051D40"/>
                </a:solidFill>
                <a:latin typeface="Poppins"/>
              </a:rPr>
              <a:t>By: TEAM DELTA (MACHINE LEARNING)</a:t>
            </a:r>
          </a:p>
        </p:txBody>
      </p:sp>
      <p:grpSp>
        <p:nvGrpSpPr>
          <p:cNvPr id="17" name="Group 17"/>
          <p:cNvGrpSpPr>
            <a:grpSpLocks noChangeAspect="1"/>
          </p:cNvGrpSpPr>
          <p:nvPr/>
        </p:nvGrpSpPr>
        <p:grpSpPr>
          <a:xfrm>
            <a:off x="8573918" y="3143201"/>
            <a:ext cx="9146584" cy="5246370"/>
            <a:chOff x="0" y="0"/>
            <a:chExt cx="7981950" cy="4578350"/>
          </a:xfrm>
        </p:grpSpPr>
        <p:sp>
          <p:nvSpPr>
            <p:cNvPr id="18" name="Freeform 18"/>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242424"/>
            </a:solidFill>
          </p:spPr>
        </p:sp>
        <p:sp>
          <p:nvSpPr>
            <p:cNvPr id="19" name="Freeform 19"/>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id="20" name="Freeform 20"/>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id="21" name="Freeform 21"/>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id="22" name="Freeform 22"/>
            <p:cNvSpPr/>
            <p:nvPr/>
          </p:nvSpPr>
          <p:spPr>
            <a:xfrm>
              <a:off x="962660" y="276860"/>
              <a:ext cx="6055360" cy="3789680"/>
            </a:xfrm>
            <a:custGeom>
              <a:avLst/>
              <a:gdLst/>
              <a:ahLst/>
              <a:cxnLst/>
              <a:rect l="l" t="t" r="r" b="b"/>
              <a:pathLst>
                <a:path w="6055360" h="3789680">
                  <a:moveTo>
                    <a:pt x="0" y="0"/>
                  </a:moveTo>
                  <a:lnTo>
                    <a:pt x="6055360" y="0"/>
                  </a:lnTo>
                  <a:lnTo>
                    <a:pt x="6055360" y="3789680"/>
                  </a:lnTo>
                  <a:lnTo>
                    <a:pt x="0" y="3789680"/>
                  </a:lnTo>
                  <a:close/>
                </a:path>
              </a:pathLst>
            </a:custGeom>
            <a:blipFill>
              <a:blip r:embed="rId3"/>
              <a:stretch>
                <a:fillRect t="-3261" b="-3261"/>
              </a:stretch>
            </a:blipFill>
          </p:spPr>
        </p:sp>
      </p:grpSp>
      <p:sp>
        <p:nvSpPr>
          <p:cNvPr id="23" name="Freeform 23"/>
          <p:cNvSpPr/>
          <p:nvPr/>
        </p:nvSpPr>
        <p:spPr>
          <a:xfrm>
            <a:off x="-118447" y="0"/>
            <a:ext cx="3849567" cy="970302"/>
          </a:xfrm>
          <a:custGeom>
            <a:avLst/>
            <a:gdLst/>
            <a:ahLst/>
            <a:cxnLst/>
            <a:rect l="l" t="t" r="r" b="b"/>
            <a:pathLst>
              <a:path w="3849567" h="970302">
                <a:moveTo>
                  <a:pt x="0" y="0"/>
                </a:moveTo>
                <a:lnTo>
                  <a:pt x="3849566" y="0"/>
                </a:lnTo>
                <a:lnTo>
                  <a:pt x="3849566" y="970302"/>
                </a:lnTo>
                <a:lnTo>
                  <a:pt x="0" y="970302"/>
                </a:lnTo>
                <a:lnTo>
                  <a:pt x="0" y="0"/>
                </a:lnTo>
                <a:close/>
              </a:path>
            </a:pathLst>
          </a:custGeom>
          <a:blipFill>
            <a:blip r:embed="rId4"/>
            <a:stretch>
              <a:fillRect/>
            </a:stretch>
          </a:blipFill>
        </p:spPr>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5143500"/>
          </a:xfrm>
          <a:custGeom>
            <a:avLst/>
            <a:gdLst/>
            <a:ahLst/>
            <a:cxnLst/>
            <a:rect l="l" t="t" r="r" b="b"/>
            <a:pathLst>
              <a:path w="18288000" h="5143500">
                <a:moveTo>
                  <a:pt x="0" y="0"/>
                </a:moveTo>
                <a:lnTo>
                  <a:pt x="18288000" y="0"/>
                </a:lnTo>
                <a:lnTo>
                  <a:pt x="18288000" y="5143500"/>
                </a:lnTo>
                <a:lnTo>
                  <a:pt x="0" y="5143500"/>
                </a:lnTo>
                <a:lnTo>
                  <a:pt x="0" y="0"/>
                </a:lnTo>
                <a:close/>
              </a:path>
            </a:pathLst>
          </a:custGeom>
          <a:blipFill>
            <a:blip r:embed="rId3"/>
            <a:stretch>
              <a:fillRect t="-72406" b="-64482"/>
            </a:stretch>
          </a:blipFill>
        </p:spPr>
      </p:sp>
      <p:grpSp>
        <p:nvGrpSpPr>
          <p:cNvPr id="3" name="Group 3"/>
          <p:cNvGrpSpPr/>
          <p:nvPr/>
        </p:nvGrpSpPr>
        <p:grpSpPr>
          <a:xfrm>
            <a:off x="-188217" y="9258300"/>
            <a:ext cx="18476217" cy="1028700"/>
            <a:chOff x="0" y="0"/>
            <a:chExt cx="4866164" cy="270933"/>
          </a:xfrm>
        </p:grpSpPr>
        <p:sp>
          <p:nvSpPr>
            <p:cNvPr id="4" name="Freeform 4"/>
            <p:cNvSpPr/>
            <p:nvPr/>
          </p:nvSpPr>
          <p:spPr>
            <a:xfrm>
              <a:off x="0" y="0"/>
              <a:ext cx="4866164" cy="270933"/>
            </a:xfrm>
            <a:custGeom>
              <a:avLst/>
              <a:gdLst/>
              <a:ahLst/>
              <a:cxnLst/>
              <a:rect l="l" t="t" r="r" b="b"/>
              <a:pathLst>
                <a:path w="4866164" h="270933">
                  <a:moveTo>
                    <a:pt x="0" y="0"/>
                  </a:moveTo>
                  <a:lnTo>
                    <a:pt x="4866164" y="0"/>
                  </a:lnTo>
                  <a:lnTo>
                    <a:pt x="4866164" y="270933"/>
                  </a:lnTo>
                  <a:lnTo>
                    <a:pt x="0" y="270933"/>
                  </a:lnTo>
                  <a:close/>
                </a:path>
              </a:pathLst>
            </a:custGeom>
            <a:solidFill>
              <a:srgbClr val="5B98BA"/>
            </a:solidFill>
            <a:ln cap="sq">
              <a:noFill/>
              <a:prstDash val="solid"/>
              <a:miter/>
            </a:ln>
          </p:spPr>
        </p:sp>
        <p:sp>
          <p:nvSpPr>
            <p:cNvPr id="5" name="TextBox 5"/>
            <p:cNvSpPr txBox="1"/>
            <p:nvPr/>
          </p:nvSpPr>
          <p:spPr>
            <a:xfrm>
              <a:off x="0" y="-38100"/>
              <a:ext cx="4866164" cy="30903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 name="Group 6"/>
          <p:cNvGrpSpPr/>
          <p:nvPr/>
        </p:nvGrpSpPr>
        <p:grpSpPr>
          <a:xfrm>
            <a:off x="3505200" y="2445895"/>
            <a:ext cx="12344400" cy="6126605"/>
            <a:chOff x="0" y="0"/>
            <a:chExt cx="3042735" cy="1344760"/>
          </a:xfrm>
        </p:grpSpPr>
        <p:sp>
          <p:nvSpPr>
            <p:cNvPr id="7" name="Freeform 7"/>
            <p:cNvSpPr/>
            <p:nvPr/>
          </p:nvSpPr>
          <p:spPr>
            <a:xfrm>
              <a:off x="0" y="0"/>
              <a:ext cx="3042735" cy="1344760"/>
            </a:xfrm>
            <a:custGeom>
              <a:avLst/>
              <a:gdLst/>
              <a:ahLst/>
              <a:cxnLst/>
              <a:rect l="l" t="t" r="r" b="b"/>
              <a:pathLst>
                <a:path w="3042735" h="1344760">
                  <a:moveTo>
                    <a:pt x="0" y="0"/>
                  </a:moveTo>
                  <a:lnTo>
                    <a:pt x="3042735" y="0"/>
                  </a:lnTo>
                  <a:lnTo>
                    <a:pt x="3042735" y="1344760"/>
                  </a:lnTo>
                  <a:lnTo>
                    <a:pt x="0" y="1344760"/>
                  </a:lnTo>
                  <a:close/>
                </a:path>
              </a:pathLst>
            </a:custGeom>
            <a:solidFill>
              <a:srgbClr val="145DA0"/>
            </a:solidFill>
            <a:ln cap="sq">
              <a:noFill/>
              <a:prstDash val="solid"/>
              <a:miter/>
            </a:ln>
          </p:spPr>
        </p:sp>
        <p:sp>
          <p:nvSpPr>
            <p:cNvPr id="8" name="TextBox 8"/>
            <p:cNvSpPr txBox="1"/>
            <p:nvPr/>
          </p:nvSpPr>
          <p:spPr>
            <a:xfrm>
              <a:off x="0" y="-38100"/>
              <a:ext cx="3042735" cy="1382860"/>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9" name="TextBox 9"/>
          <p:cNvSpPr txBox="1"/>
          <p:nvPr/>
        </p:nvSpPr>
        <p:spPr>
          <a:xfrm>
            <a:off x="5558561" y="2929754"/>
            <a:ext cx="7446162" cy="1051570"/>
          </a:xfrm>
          <a:prstGeom prst="rect">
            <a:avLst/>
          </a:prstGeom>
        </p:spPr>
        <p:txBody>
          <a:bodyPr wrap="square" lIns="0" tIns="0" rIns="0" bIns="0" rtlCol="0" anchor="t">
            <a:spAutoFit/>
          </a:bodyPr>
          <a:lstStyle/>
          <a:p>
            <a:pPr marL="0" lvl="0" indent="0" algn="ctr">
              <a:lnSpc>
                <a:spcPts val="8195"/>
              </a:lnSpc>
              <a:spcBef>
                <a:spcPct val="0"/>
              </a:spcBef>
            </a:pPr>
            <a:r>
              <a:rPr lang="en-US" sz="5854" dirty="0" smtClean="0">
                <a:solidFill>
                  <a:srgbClr val="FDFDFD"/>
                </a:solidFill>
                <a:latin typeface="Open Sans Extra Bold"/>
              </a:rPr>
              <a:t>Useful Measures</a:t>
            </a:r>
            <a:endParaRPr lang="en-US" sz="5854" dirty="0">
              <a:solidFill>
                <a:srgbClr val="FDFDFD"/>
              </a:solidFill>
              <a:latin typeface="Open Sans Extra Bold"/>
            </a:endParaRPr>
          </a:p>
        </p:txBody>
      </p:sp>
      <p:sp>
        <p:nvSpPr>
          <p:cNvPr id="10" name="TextBox 10"/>
          <p:cNvSpPr txBox="1"/>
          <p:nvPr/>
        </p:nvSpPr>
        <p:spPr>
          <a:xfrm>
            <a:off x="3896755" y="4236467"/>
            <a:ext cx="10494490" cy="5078313"/>
          </a:xfrm>
          <a:prstGeom prst="rect">
            <a:avLst/>
          </a:prstGeom>
        </p:spPr>
        <p:txBody>
          <a:bodyPr lIns="0" tIns="0" rIns="0" bIns="0" rtlCol="0" anchor="t">
            <a:spAutoFit/>
          </a:bodyPr>
          <a:lstStyle/>
          <a:p>
            <a:pPr marL="342900" indent="-342900" algn="ctr">
              <a:lnSpc>
                <a:spcPts val="3288"/>
              </a:lnSpc>
              <a:spcBef>
                <a:spcPct val="0"/>
              </a:spcBef>
              <a:buFont typeface="Arial" panose="020B0604020202020204" pitchFamily="34" charset="0"/>
              <a:buChar char="•"/>
            </a:pPr>
            <a:r>
              <a:rPr lang="en-US" sz="2348" spc="-46" dirty="0" smtClean="0">
                <a:solidFill>
                  <a:srgbClr val="FDFDFD"/>
                </a:solidFill>
                <a:latin typeface="Poppins"/>
              </a:rPr>
              <a:t>Employees in the company must be recognized.</a:t>
            </a:r>
          </a:p>
          <a:p>
            <a:pPr marL="342900" indent="-342900" algn="ctr">
              <a:lnSpc>
                <a:spcPts val="3288"/>
              </a:lnSpc>
              <a:spcBef>
                <a:spcPct val="0"/>
              </a:spcBef>
              <a:buFont typeface="Arial" panose="020B0604020202020204" pitchFamily="34" charset="0"/>
              <a:buChar char="•"/>
            </a:pPr>
            <a:r>
              <a:rPr lang="en-US" sz="2348" spc="-46" dirty="0" smtClean="0">
                <a:solidFill>
                  <a:srgbClr val="FDFDFD"/>
                </a:solidFill>
                <a:latin typeface="Poppins"/>
              </a:rPr>
              <a:t>The number of promotions must be increased for the talented employees.</a:t>
            </a:r>
          </a:p>
          <a:p>
            <a:pPr marL="342900" indent="-342900" algn="ctr">
              <a:lnSpc>
                <a:spcPts val="3288"/>
              </a:lnSpc>
              <a:spcBef>
                <a:spcPct val="0"/>
              </a:spcBef>
              <a:buFont typeface="Arial" panose="020B0604020202020204" pitchFamily="34" charset="0"/>
              <a:buChar char="•"/>
            </a:pPr>
            <a:r>
              <a:rPr lang="en-US" sz="2348" spc="-46" dirty="0" smtClean="0">
                <a:solidFill>
                  <a:srgbClr val="FDFDFD"/>
                </a:solidFill>
                <a:latin typeface="Poppins"/>
              </a:rPr>
              <a:t>The ratio of leadership opportunities must be increased for the people or employees who are talented.</a:t>
            </a:r>
          </a:p>
          <a:p>
            <a:pPr marL="342900" indent="-342900" algn="ctr">
              <a:lnSpc>
                <a:spcPts val="3288"/>
              </a:lnSpc>
              <a:spcBef>
                <a:spcPct val="0"/>
              </a:spcBef>
              <a:buFont typeface="Arial" panose="020B0604020202020204" pitchFamily="34" charset="0"/>
              <a:buChar char="•"/>
            </a:pPr>
            <a:r>
              <a:rPr lang="en-US" sz="2348" spc="-46" dirty="0" smtClean="0">
                <a:solidFill>
                  <a:srgbClr val="FDFDFD"/>
                </a:solidFill>
                <a:latin typeface="Poppins"/>
              </a:rPr>
              <a:t>The same you have to do for innovation opportunities.</a:t>
            </a:r>
          </a:p>
          <a:p>
            <a:pPr marL="342900" indent="-342900" algn="ctr">
              <a:lnSpc>
                <a:spcPts val="3288"/>
              </a:lnSpc>
              <a:spcBef>
                <a:spcPct val="0"/>
              </a:spcBef>
              <a:buFont typeface="Arial" panose="020B0604020202020204" pitchFamily="34" charset="0"/>
              <a:buChar char="•"/>
            </a:pPr>
            <a:r>
              <a:rPr lang="en-US" sz="2348" spc="-46" dirty="0" smtClean="0">
                <a:solidFill>
                  <a:srgbClr val="FDFDFD"/>
                </a:solidFill>
                <a:latin typeface="Poppins"/>
              </a:rPr>
              <a:t>The employees who have joined as new should be encouraged and they should be given proper opportunities. Due to this, they will see their future in your organization and will be there for a long period.</a:t>
            </a:r>
          </a:p>
          <a:p>
            <a:pPr marL="342900" indent="-342900" algn="ctr">
              <a:lnSpc>
                <a:spcPts val="3288"/>
              </a:lnSpc>
              <a:spcBef>
                <a:spcPct val="0"/>
              </a:spcBef>
              <a:buFont typeface="Arial" panose="020B0604020202020204" pitchFamily="34" charset="0"/>
              <a:buChar char="•"/>
            </a:pPr>
            <a:endParaRPr lang="en-US" sz="2348" spc="-46" dirty="0" smtClean="0">
              <a:solidFill>
                <a:srgbClr val="FDFDFD"/>
              </a:solidFill>
              <a:latin typeface="Poppins"/>
            </a:endParaRPr>
          </a:p>
          <a:p>
            <a:pPr marL="342900" indent="-342900" algn="ctr">
              <a:lnSpc>
                <a:spcPts val="3288"/>
              </a:lnSpc>
              <a:spcBef>
                <a:spcPct val="0"/>
              </a:spcBef>
              <a:buFont typeface="Arial" panose="020B0604020202020204" pitchFamily="34" charset="0"/>
              <a:buChar char="•"/>
            </a:pPr>
            <a:endParaRPr lang="en-US" sz="2348" spc="-46" dirty="0" smtClean="0">
              <a:solidFill>
                <a:srgbClr val="FDFDFD"/>
              </a:solidFill>
              <a:latin typeface="Poppins"/>
            </a:endParaRPr>
          </a:p>
          <a:p>
            <a:pPr marL="342900" indent="-342900" algn="ctr">
              <a:lnSpc>
                <a:spcPts val="3288"/>
              </a:lnSpc>
              <a:spcBef>
                <a:spcPct val="0"/>
              </a:spcBef>
              <a:buFont typeface="Arial" panose="020B0604020202020204" pitchFamily="34" charset="0"/>
              <a:buChar char="•"/>
            </a:pPr>
            <a:endParaRPr lang="en-US" sz="2348" spc="-46" dirty="0">
              <a:solidFill>
                <a:srgbClr val="FDFDFD"/>
              </a:solidFill>
              <a:latin typeface="Poppins"/>
            </a:endParaRPr>
          </a:p>
        </p:txBody>
      </p:sp>
      <p:sp>
        <p:nvSpPr>
          <p:cNvPr id="11" name="Freeform 11"/>
          <p:cNvSpPr/>
          <p:nvPr/>
        </p:nvSpPr>
        <p:spPr>
          <a:xfrm>
            <a:off x="47189" y="58398"/>
            <a:ext cx="3849567" cy="970302"/>
          </a:xfrm>
          <a:custGeom>
            <a:avLst/>
            <a:gdLst/>
            <a:ahLst/>
            <a:cxnLst/>
            <a:rect l="l" t="t" r="r" b="b"/>
            <a:pathLst>
              <a:path w="3849567" h="970302">
                <a:moveTo>
                  <a:pt x="0" y="0"/>
                </a:moveTo>
                <a:lnTo>
                  <a:pt x="3849566" y="0"/>
                </a:lnTo>
                <a:lnTo>
                  <a:pt x="3849566" y="970302"/>
                </a:lnTo>
                <a:lnTo>
                  <a:pt x="0" y="970302"/>
                </a:lnTo>
                <a:lnTo>
                  <a:pt x="0" y="0"/>
                </a:lnTo>
                <a:close/>
              </a:path>
            </a:pathLst>
          </a:custGeom>
          <a:blipFill>
            <a:blip r:embed="rId4"/>
            <a:stretch>
              <a:fillRect/>
            </a:stretch>
          </a:blipFill>
        </p:spPr>
      </p:sp>
    </p:spTree>
    <p:extLst>
      <p:ext uri="{BB962C8B-B14F-4D97-AF65-F5344CB8AC3E}">
        <p14:creationId xmlns:p14="http://schemas.microsoft.com/office/powerpoint/2010/main" val="9026512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a:off x="232204"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sp>
        <p:nvSpPr>
          <p:cNvPr id="3" name="Freeform 3"/>
          <p:cNvSpPr/>
          <p:nvPr/>
        </p:nvSpPr>
        <p:spPr>
          <a:xfrm>
            <a:off x="6224860"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sp>
        <p:nvSpPr>
          <p:cNvPr id="4" name="Freeform 4"/>
          <p:cNvSpPr/>
          <p:nvPr/>
        </p:nvSpPr>
        <p:spPr>
          <a:xfrm>
            <a:off x="12213997"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grpSp>
        <p:nvGrpSpPr>
          <p:cNvPr id="14" name="Group 14"/>
          <p:cNvGrpSpPr/>
          <p:nvPr/>
        </p:nvGrpSpPr>
        <p:grpSpPr>
          <a:xfrm>
            <a:off x="-2123887" y="-2346523"/>
            <a:ext cx="4693046" cy="469304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solidFill>
                  <a:prstClr val="black"/>
                </a:solidFill>
              </a:endParaRPr>
            </a:p>
          </p:txBody>
        </p:sp>
      </p:grpSp>
      <p:grpSp>
        <p:nvGrpSpPr>
          <p:cNvPr id="17" name="Group 17"/>
          <p:cNvGrpSpPr/>
          <p:nvPr/>
        </p:nvGrpSpPr>
        <p:grpSpPr>
          <a:xfrm>
            <a:off x="15573718" y="7940477"/>
            <a:ext cx="4693046" cy="4693046"/>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solidFill>
                  <a:prstClr val="black"/>
                </a:solidFill>
              </a:endParaRPr>
            </a:p>
          </p:txBody>
        </p:sp>
      </p:grpSp>
      <p:sp>
        <p:nvSpPr>
          <p:cNvPr id="26" name="TextBox 26"/>
          <p:cNvSpPr txBox="1"/>
          <p:nvPr/>
        </p:nvSpPr>
        <p:spPr>
          <a:xfrm>
            <a:off x="2910522" y="426245"/>
            <a:ext cx="7453950" cy="923330"/>
          </a:xfrm>
          <a:prstGeom prst="rect">
            <a:avLst/>
          </a:prstGeom>
        </p:spPr>
        <p:txBody>
          <a:bodyPr lIns="0" tIns="0" rIns="0" bIns="0" rtlCol="0" anchor="t">
            <a:spAutoFit/>
          </a:bodyPr>
          <a:lstStyle/>
          <a:p>
            <a:pPr algn="ctr">
              <a:lnSpc>
                <a:spcPts val="7151"/>
              </a:lnSpc>
              <a:spcBef>
                <a:spcPct val="0"/>
              </a:spcBef>
            </a:pPr>
            <a:r>
              <a:rPr lang="en-US" sz="5108" dirty="0" smtClean="0">
                <a:solidFill>
                  <a:srgbClr val="FDFDFD"/>
                </a:solidFill>
                <a:latin typeface="Open Sans Extra Bold"/>
              </a:rPr>
              <a:t>Model Used</a:t>
            </a:r>
            <a:endParaRPr lang="en-US" sz="5108" dirty="0">
              <a:solidFill>
                <a:srgbClr val="FDFDFD"/>
              </a:solidFill>
              <a:latin typeface="Open Sans Extra Bold"/>
            </a:endParaRPr>
          </a:p>
        </p:txBody>
      </p:sp>
      <p:sp>
        <p:nvSpPr>
          <p:cNvPr id="36" name="TextBox 9"/>
          <p:cNvSpPr txBox="1"/>
          <p:nvPr/>
        </p:nvSpPr>
        <p:spPr>
          <a:xfrm>
            <a:off x="4642545" y="1343215"/>
            <a:ext cx="9006427" cy="2513509"/>
          </a:xfrm>
          <a:prstGeom prst="rect">
            <a:avLst/>
          </a:prstGeom>
        </p:spPr>
        <p:txBody>
          <a:bodyPr lIns="0" tIns="0" rIns="0" bIns="0" rtlCol="0" anchor="t">
            <a:spAutoFit/>
          </a:bodyPr>
          <a:lstStyle/>
          <a:p>
            <a:pPr marL="0" lvl="0" indent="0" algn="l">
              <a:lnSpc>
                <a:spcPts val="2843"/>
              </a:lnSpc>
              <a:spcBef>
                <a:spcPct val="0"/>
              </a:spcBef>
            </a:pPr>
            <a:r>
              <a:rPr lang="en-US" sz="2030" spc="-40" dirty="0">
                <a:solidFill>
                  <a:schemeClr val="bg1"/>
                </a:solidFill>
                <a:latin typeface="Poppins"/>
              </a:rPr>
              <a:t>For Solving the problem, </a:t>
            </a:r>
            <a:r>
              <a:rPr lang="en-US" sz="2030" spc="-40" dirty="0" smtClean="0">
                <a:solidFill>
                  <a:schemeClr val="bg1"/>
                </a:solidFill>
                <a:latin typeface="Poppins"/>
              </a:rPr>
              <a:t>we have checked almost every classification model such as KNN, Random Forest, Decision Tress, Gradient Boost, </a:t>
            </a:r>
            <a:r>
              <a:rPr lang="en-US" sz="2030" spc="-40" dirty="0" err="1" smtClean="0">
                <a:solidFill>
                  <a:schemeClr val="bg1"/>
                </a:solidFill>
                <a:latin typeface="Poppins"/>
              </a:rPr>
              <a:t>AdaBoost</a:t>
            </a:r>
            <a:r>
              <a:rPr lang="en-US" sz="2030" spc="-40" dirty="0" smtClean="0">
                <a:solidFill>
                  <a:schemeClr val="bg1"/>
                </a:solidFill>
                <a:latin typeface="Poppins"/>
              </a:rPr>
              <a:t>, </a:t>
            </a:r>
            <a:r>
              <a:rPr lang="en-US" sz="2030" spc="-40" dirty="0" err="1" smtClean="0">
                <a:solidFill>
                  <a:schemeClr val="bg1"/>
                </a:solidFill>
                <a:latin typeface="Poppins"/>
              </a:rPr>
              <a:t>LightBGM</a:t>
            </a:r>
            <a:r>
              <a:rPr lang="en-US" sz="2030" spc="-40" dirty="0" smtClean="0">
                <a:solidFill>
                  <a:schemeClr val="bg1"/>
                </a:solidFill>
                <a:latin typeface="Poppins"/>
              </a:rPr>
              <a:t>, SVM. We have used these models with </a:t>
            </a:r>
            <a:r>
              <a:rPr lang="en-US" sz="2030" spc="-40" dirty="0" err="1" smtClean="0">
                <a:solidFill>
                  <a:schemeClr val="bg1"/>
                </a:solidFill>
                <a:latin typeface="Poppins"/>
              </a:rPr>
              <a:t>Minmax</a:t>
            </a:r>
            <a:r>
              <a:rPr lang="en-US" sz="2030" spc="-40" dirty="0" smtClean="0">
                <a:solidFill>
                  <a:schemeClr val="bg1"/>
                </a:solidFill>
                <a:latin typeface="Poppins"/>
              </a:rPr>
              <a:t> </a:t>
            </a:r>
            <a:r>
              <a:rPr lang="en-US" sz="2030" spc="-40" dirty="0" err="1" smtClean="0">
                <a:solidFill>
                  <a:schemeClr val="bg1"/>
                </a:solidFill>
                <a:latin typeface="Poppins"/>
              </a:rPr>
              <a:t>scaler</a:t>
            </a:r>
            <a:r>
              <a:rPr lang="en-US" sz="2030" spc="-40" dirty="0" smtClean="0">
                <a:solidFill>
                  <a:schemeClr val="bg1"/>
                </a:solidFill>
                <a:latin typeface="Poppins"/>
              </a:rPr>
              <a:t> and without any </a:t>
            </a:r>
            <a:r>
              <a:rPr lang="en-US" sz="2030" spc="-40" dirty="0" err="1" smtClean="0">
                <a:solidFill>
                  <a:schemeClr val="bg1"/>
                </a:solidFill>
                <a:latin typeface="Poppins"/>
              </a:rPr>
              <a:t>scaler</a:t>
            </a:r>
            <a:r>
              <a:rPr lang="en-US" sz="2030" spc="-40" dirty="0" smtClean="0">
                <a:solidFill>
                  <a:schemeClr val="bg1"/>
                </a:solidFill>
                <a:latin typeface="Poppins"/>
              </a:rPr>
              <a:t>. We have also added some more data in order to improve its accuracy. From all these models, </a:t>
            </a:r>
            <a:r>
              <a:rPr lang="en-US" sz="2030" spc="-40" dirty="0" err="1" smtClean="0">
                <a:solidFill>
                  <a:schemeClr val="bg1"/>
                </a:solidFill>
                <a:latin typeface="Poppins"/>
              </a:rPr>
              <a:t>Adaboost</a:t>
            </a:r>
            <a:r>
              <a:rPr lang="en-US" sz="2030" spc="-40" dirty="0" smtClean="0">
                <a:solidFill>
                  <a:schemeClr val="bg1"/>
                </a:solidFill>
                <a:latin typeface="Poppins"/>
              </a:rPr>
              <a:t> have given us a better accuracy. At first time , it was round about 70 but with </a:t>
            </a:r>
            <a:r>
              <a:rPr lang="en-US" sz="2030" spc="-40" dirty="0" err="1" smtClean="0">
                <a:solidFill>
                  <a:schemeClr val="bg1"/>
                </a:solidFill>
                <a:latin typeface="Poppins"/>
              </a:rPr>
              <a:t>Hyperparameter</a:t>
            </a:r>
            <a:r>
              <a:rPr lang="en-US" sz="2030" spc="-40" dirty="0" smtClean="0">
                <a:solidFill>
                  <a:schemeClr val="bg1"/>
                </a:solidFill>
                <a:latin typeface="Poppins"/>
              </a:rPr>
              <a:t> tuning it reached towards 76</a:t>
            </a:r>
            <a:r>
              <a:rPr lang="en-US" sz="2030" spc="-40" dirty="0" smtClean="0">
                <a:solidFill>
                  <a:srgbClr val="051D40"/>
                </a:solidFill>
                <a:latin typeface="Poppins"/>
              </a:rPr>
              <a:t>..</a:t>
            </a:r>
            <a:endParaRPr lang="en-US" sz="2030" spc="-40" dirty="0">
              <a:solidFill>
                <a:srgbClr val="051D40"/>
              </a:solidFill>
              <a:latin typeface="Poppins"/>
            </a:endParaRPr>
          </a:p>
        </p:txBody>
      </p:sp>
      <p:sp>
        <p:nvSpPr>
          <p:cNvPr id="43" name="Freeform 33"/>
          <p:cNvSpPr/>
          <p:nvPr/>
        </p:nvSpPr>
        <p:spPr>
          <a:xfrm>
            <a:off x="-30573" y="393644"/>
            <a:ext cx="4233145" cy="1397056"/>
          </a:xfrm>
          <a:custGeom>
            <a:avLst/>
            <a:gdLst/>
            <a:ahLst/>
            <a:cxnLst/>
            <a:rect l="l" t="t" r="r" b="b"/>
            <a:pathLst>
              <a:path w="4705883" h="1186140">
                <a:moveTo>
                  <a:pt x="0" y="0"/>
                </a:moveTo>
                <a:lnTo>
                  <a:pt x="4705883" y="0"/>
                </a:lnTo>
                <a:lnTo>
                  <a:pt x="4705883" y="1186141"/>
                </a:lnTo>
                <a:lnTo>
                  <a:pt x="0" y="1186141"/>
                </a:lnTo>
                <a:lnTo>
                  <a:pt x="0" y="0"/>
                </a:lnTo>
                <a:close/>
              </a:path>
            </a:pathLst>
          </a:custGeom>
          <a:blipFill>
            <a:blip r:embed="rId3"/>
            <a:stretch>
              <a:fillRect/>
            </a:stretch>
          </a:blipFill>
        </p:spPr>
      </p:sp>
      <p:grpSp>
        <p:nvGrpSpPr>
          <p:cNvPr id="45" name="Group 8"/>
          <p:cNvGrpSpPr/>
          <p:nvPr/>
        </p:nvGrpSpPr>
        <p:grpSpPr>
          <a:xfrm>
            <a:off x="9749125" y="5112995"/>
            <a:ext cx="5841799" cy="5146658"/>
            <a:chOff x="0" y="0"/>
            <a:chExt cx="1554321" cy="1369365"/>
          </a:xfrm>
        </p:grpSpPr>
        <p:sp>
          <p:nvSpPr>
            <p:cNvPr id="46" name="Freeform 9"/>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id="47" name="TextBox 10"/>
            <p:cNvSpPr txBox="1"/>
            <p:nvPr/>
          </p:nvSpPr>
          <p:spPr>
            <a:xfrm>
              <a:off x="0" y="-38100"/>
              <a:ext cx="1554321" cy="1407465"/>
            </a:xfrm>
            <a:prstGeom prst="rect">
              <a:avLst/>
            </a:prstGeom>
          </p:spPr>
          <p:txBody>
            <a:bodyPr lIns="50800" tIns="50800" rIns="50800" bIns="50800" rtlCol="0" anchor="ctr"/>
            <a:lstStyle/>
            <a:p>
              <a:pPr algn="ctr">
                <a:lnSpc>
                  <a:spcPts val="2659"/>
                </a:lnSpc>
              </a:pPr>
              <a:endParaRPr>
                <a:solidFill>
                  <a:prstClr val="black"/>
                </a:solidFill>
              </a:endParaRPr>
            </a:p>
            <a:p>
              <a:pPr algn="ctr">
                <a:lnSpc>
                  <a:spcPts val="2659"/>
                </a:lnSpc>
              </a:pPr>
              <a:endParaRPr>
                <a:solidFill>
                  <a:prstClr val="black"/>
                </a:solidFill>
              </a:endParaRPr>
            </a:p>
          </p:txBody>
        </p:sp>
      </p:grpSp>
      <p:sp>
        <p:nvSpPr>
          <p:cNvPr id="48" name="TextBox 29"/>
          <p:cNvSpPr txBox="1"/>
          <p:nvPr/>
        </p:nvSpPr>
        <p:spPr>
          <a:xfrm>
            <a:off x="9778703" y="8983275"/>
            <a:ext cx="5955294" cy="410369"/>
          </a:xfrm>
          <a:prstGeom prst="rect">
            <a:avLst/>
          </a:prstGeom>
        </p:spPr>
        <p:txBody>
          <a:bodyPr lIns="0" tIns="0" rIns="0" bIns="0" rtlCol="0" anchor="t">
            <a:spAutoFit/>
          </a:bodyPr>
          <a:lstStyle/>
          <a:p>
            <a:pPr algn="ctr">
              <a:lnSpc>
                <a:spcPts val="3200"/>
              </a:lnSpc>
              <a:spcBef>
                <a:spcPct val="0"/>
              </a:spcBef>
            </a:pPr>
            <a:r>
              <a:rPr lang="en-US" sz="4000" dirty="0" smtClean="0">
                <a:solidFill>
                  <a:srgbClr val="051D40"/>
                </a:solidFill>
                <a:latin typeface="Open Sans Extra Bold"/>
              </a:rPr>
              <a:t>Classification Report</a:t>
            </a:r>
            <a:endParaRPr lang="en-US" sz="4000" dirty="0">
              <a:solidFill>
                <a:srgbClr val="051D40"/>
              </a:solidFill>
              <a:latin typeface="Open Sans Extra Bold"/>
            </a:endParaRPr>
          </a:p>
        </p:txBody>
      </p:sp>
      <p:pic>
        <p:nvPicPr>
          <p:cNvPr id="49" name="Picture 4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49125" y="5413230"/>
            <a:ext cx="5781444" cy="2756675"/>
          </a:xfrm>
          <a:prstGeom prst="rect">
            <a:avLst/>
          </a:prstGeom>
        </p:spPr>
      </p:pic>
      <p:grpSp>
        <p:nvGrpSpPr>
          <p:cNvPr id="50" name="Group 11"/>
          <p:cNvGrpSpPr/>
          <p:nvPr/>
        </p:nvGrpSpPr>
        <p:grpSpPr>
          <a:xfrm>
            <a:off x="2230462" y="5064383"/>
            <a:ext cx="5841799" cy="5146658"/>
            <a:chOff x="0" y="0"/>
            <a:chExt cx="1554321" cy="1369365"/>
          </a:xfrm>
        </p:grpSpPr>
        <p:sp>
          <p:nvSpPr>
            <p:cNvPr id="51" name="Freeform 12"/>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id="52" name="TextBox 13"/>
            <p:cNvSpPr txBox="1"/>
            <p:nvPr/>
          </p:nvSpPr>
          <p:spPr>
            <a:xfrm>
              <a:off x="0" y="-38100"/>
              <a:ext cx="1554321" cy="1407465"/>
            </a:xfrm>
            <a:prstGeom prst="rect">
              <a:avLst/>
            </a:prstGeom>
          </p:spPr>
          <p:txBody>
            <a:bodyPr lIns="50800" tIns="50800" rIns="50800" bIns="50800" rtlCol="0" anchor="ctr"/>
            <a:lstStyle/>
            <a:p>
              <a:pPr algn="ctr">
                <a:lnSpc>
                  <a:spcPts val="2659"/>
                </a:lnSpc>
              </a:pPr>
              <a:endParaRPr>
                <a:solidFill>
                  <a:prstClr val="black"/>
                </a:solidFill>
              </a:endParaRPr>
            </a:p>
            <a:p>
              <a:pPr algn="ctr">
                <a:lnSpc>
                  <a:spcPts val="2659"/>
                </a:lnSpc>
              </a:pPr>
              <a:endParaRPr>
                <a:solidFill>
                  <a:prstClr val="black"/>
                </a:solidFill>
              </a:endParaRPr>
            </a:p>
          </p:txBody>
        </p:sp>
      </p:grpSp>
      <p:sp>
        <p:nvSpPr>
          <p:cNvPr id="53" name="TextBox 29"/>
          <p:cNvSpPr txBox="1"/>
          <p:nvPr/>
        </p:nvSpPr>
        <p:spPr>
          <a:xfrm>
            <a:off x="2070713" y="8941169"/>
            <a:ext cx="5955294" cy="410369"/>
          </a:xfrm>
          <a:prstGeom prst="rect">
            <a:avLst/>
          </a:prstGeom>
        </p:spPr>
        <p:txBody>
          <a:bodyPr lIns="0" tIns="0" rIns="0" bIns="0" rtlCol="0" anchor="t">
            <a:spAutoFit/>
          </a:bodyPr>
          <a:lstStyle/>
          <a:p>
            <a:pPr algn="ctr">
              <a:lnSpc>
                <a:spcPts val="3200"/>
              </a:lnSpc>
              <a:spcBef>
                <a:spcPct val="0"/>
              </a:spcBef>
            </a:pPr>
            <a:r>
              <a:rPr lang="en-US" sz="4000" dirty="0" smtClean="0">
                <a:solidFill>
                  <a:srgbClr val="051D40"/>
                </a:solidFill>
                <a:latin typeface="Open Sans Extra Bold"/>
              </a:rPr>
              <a:t>Confusion Matrix</a:t>
            </a:r>
            <a:endParaRPr lang="en-US" sz="4000" dirty="0">
              <a:solidFill>
                <a:srgbClr val="051D40"/>
              </a:solidFill>
              <a:latin typeface="Open Sans Extra Bold"/>
            </a:endParaRPr>
          </a:p>
        </p:txBody>
      </p:sp>
      <p:pic>
        <p:nvPicPr>
          <p:cNvPr id="54" name="Picture 5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96705" y="5389793"/>
            <a:ext cx="4553184" cy="3225966"/>
          </a:xfrm>
          <a:prstGeom prst="rect">
            <a:avLst/>
          </a:prstGeom>
        </p:spPr>
      </p:pic>
    </p:spTree>
    <p:extLst>
      <p:ext uri="{BB962C8B-B14F-4D97-AF65-F5344CB8AC3E}">
        <p14:creationId xmlns:p14="http://schemas.microsoft.com/office/powerpoint/2010/main" val="26593857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273454" y="2814255"/>
            <a:ext cx="14245590" cy="4652877"/>
          </a:xfrm>
          <a:prstGeom prst="rect">
            <a:avLst/>
          </a:prstGeom>
        </p:spPr>
        <p:txBody>
          <a:bodyPr vert="horz" wrap="square" lIns="0" tIns="18098" rIns="0" bIns="0" rtlCol="0">
            <a:spAutoFit/>
          </a:bodyPr>
          <a:lstStyle/>
          <a:p>
            <a:pPr marL="361950" indent="-342900">
              <a:spcBef>
                <a:spcPts val="143"/>
              </a:spcBef>
              <a:buClr>
                <a:srgbClr val="292929"/>
              </a:buClr>
              <a:buFont typeface="Arial MT"/>
              <a:buChar char="•"/>
              <a:tabLst>
                <a:tab pos="360998" algn="l"/>
                <a:tab pos="361950" algn="l"/>
              </a:tabLst>
            </a:pPr>
            <a:r>
              <a:rPr lang="en-US" sz="3300" spc="-98" dirty="0" smtClean="0">
                <a:solidFill>
                  <a:srgbClr val="292929"/>
                </a:solidFill>
                <a:latin typeface="Microsoft Sans Serif"/>
                <a:cs typeface="Microsoft Sans Serif"/>
              </a:rPr>
              <a:t>Libraries used in this project are </a:t>
            </a:r>
            <a:r>
              <a:rPr lang="en-US" sz="3300" spc="-98" dirty="0" err="1" smtClean="0">
                <a:solidFill>
                  <a:srgbClr val="292929"/>
                </a:solidFill>
                <a:latin typeface="Microsoft Sans Serif"/>
                <a:cs typeface="Microsoft Sans Serif"/>
              </a:rPr>
              <a:t>numpy</a:t>
            </a:r>
            <a:r>
              <a:rPr lang="en-US" sz="3300" spc="-98" dirty="0" smtClean="0">
                <a:solidFill>
                  <a:srgbClr val="292929"/>
                </a:solidFill>
                <a:latin typeface="Microsoft Sans Serif"/>
                <a:cs typeface="Microsoft Sans Serif"/>
              </a:rPr>
              <a:t> pandas </a:t>
            </a:r>
            <a:r>
              <a:rPr lang="en-US" sz="3300" spc="-98" dirty="0" err="1" smtClean="0">
                <a:solidFill>
                  <a:srgbClr val="292929"/>
                </a:solidFill>
                <a:latin typeface="Microsoft Sans Serif"/>
                <a:cs typeface="Microsoft Sans Serif"/>
              </a:rPr>
              <a:t>matplotlib,seaborn,sklearn</a:t>
            </a:r>
            <a:r>
              <a:rPr lang="en-US" sz="3300" spc="-98" dirty="0" smtClean="0">
                <a:solidFill>
                  <a:srgbClr val="292929"/>
                </a:solidFill>
                <a:latin typeface="Microsoft Sans Serif"/>
                <a:cs typeface="Microsoft Sans Serif"/>
              </a:rPr>
              <a:t> and </a:t>
            </a:r>
            <a:r>
              <a:rPr lang="en-US" sz="3300" spc="-98" dirty="0" err="1" smtClean="0">
                <a:solidFill>
                  <a:srgbClr val="292929"/>
                </a:solidFill>
                <a:latin typeface="Microsoft Sans Serif"/>
                <a:cs typeface="Microsoft Sans Serif"/>
              </a:rPr>
              <a:t>lightbgm</a:t>
            </a:r>
            <a:r>
              <a:rPr lang="en-US" sz="3300" spc="-98" dirty="0" smtClean="0">
                <a:solidFill>
                  <a:srgbClr val="292929"/>
                </a:solidFill>
                <a:latin typeface="Microsoft Sans Serif"/>
                <a:cs typeface="Microsoft Sans Serif"/>
              </a:rPr>
              <a:t>.</a:t>
            </a:r>
          </a:p>
          <a:p>
            <a:pPr marL="361950" indent="-342900">
              <a:spcBef>
                <a:spcPts val="143"/>
              </a:spcBef>
              <a:buClr>
                <a:srgbClr val="292929"/>
              </a:buClr>
              <a:buFont typeface="Arial MT"/>
              <a:buChar char="•"/>
              <a:tabLst>
                <a:tab pos="360998" algn="l"/>
                <a:tab pos="361950" algn="l"/>
              </a:tabLst>
            </a:pPr>
            <a:r>
              <a:rPr lang="en-US" sz="3300" spc="-98" dirty="0" smtClean="0">
                <a:solidFill>
                  <a:srgbClr val="292929"/>
                </a:solidFill>
                <a:latin typeface="Microsoft Sans Serif"/>
                <a:cs typeface="Microsoft Sans Serif"/>
              </a:rPr>
              <a:t>Dataset have been taken from the following link:-</a:t>
            </a:r>
          </a:p>
          <a:p>
            <a:pPr marL="19050">
              <a:spcBef>
                <a:spcPts val="143"/>
              </a:spcBef>
              <a:buClr>
                <a:srgbClr val="292929"/>
              </a:buClr>
              <a:tabLst>
                <a:tab pos="360998" algn="l"/>
                <a:tab pos="361950" algn="l"/>
              </a:tabLst>
            </a:pPr>
            <a:r>
              <a:rPr lang="en-US" sz="3300" spc="-98" dirty="0">
                <a:solidFill>
                  <a:srgbClr val="292929"/>
                </a:solidFill>
                <a:latin typeface="Microsoft Sans Serif"/>
                <a:cs typeface="Microsoft Sans Serif"/>
              </a:rPr>
              <a:t>  </a:t>
            </a:r>
            <a:r>
              <a:rPr lang="en-US" sz="3300" spc="-98" dirty="0" smtClean="0">
                <a:solidFill>
                  <a:srgbClr val="292929"/>
                </a:solidFill>
                <a:latin typeface="Microsoft Sans Serif"/>
                <a:cs typeface="Microsoft Sans Serif"/>
                <a:hlinkClick r:id="rId2"/>
              </a:rPr>
              <a:t>https</a:t>
            </a:r>
            <a:r>
              <a:rPr lang="en-US" sz="3300" spc="-98" dirty="0">
                <a:solidFill>
                  <a:srgbClr val="292929"/>
                </a:solidFill>
                <a:latin typeface="Microsoft Sans Serif"/>
                <a:cs typeface="Microsoft Sans Serif"/>
                <a:hlinkClick r:id="rId2"/>
              </a:rPr>
              <a:t>://</a:t>
            </a:r>
            <a:r>
              <a:rPr lang="en-US" sz="3300" spc="-98" dirty="0" smtClean="0">
                <a:solidFill>
                  <a:srgbClr val="292929"/>
                </a:solidFill>
                <a:latin typeface="Microsoft Sans Serif"/>
                <a:cs typeface="Microsoft Sans Serif"/>
                <a:hlinkClick r:id="rId2"/>
              </a:rPr>
              <a:t>www.kaggle.com/datasets/stealthtechnologies/employee-attrition-dataset</a:t>
            </a:r>
            <a:endParaRPr lang="en-US" sz="3300" spc="-98" dirty="0" smtClean="0">
              <a:solidFill>
                <a:srgbClr val="292929"/>
              </a:solidFill>
              <a:latin typeface="Microsoft Sans Serif"/>
              <a:cs typeface="Microsoft Sans Serif"/>
            </a:endParaRPr>
          </a:p>
          <a:p>
            <a:pPr marL="476250" indent="-457200">
              <a:spcBef>
                <a:spcPts val="143"/>
              </a:spcBef>
              <a:buClr>
                <a:srgbClr val="292929"/>
              </a:buClr>
              <a:buFont typeface="Arial" panose="020B0604020202020204" pitchFamily="34" charset="0"/>
              <a:buChar char="•"/>
              <a:tabLst>
                <a:tab pos="360998" algn="l"/>
                <a:tab pos="361950" algn="l"/>
              </a:tabLst>
            </a:pPr>
            <a:r>
              <a:rPr lang="en-US" sz="3300" dirty="0" smtClean="0">
                <a:solidFill>
                  <a:prstClr val="black"/>
                </a:solidFill>
                <a:latin typeface="Microsoft Sans Serif"/>
                <a:cs typeface="Microsoft Sans Serif"/>
              </a:rPr>
              <a:t>The </a:t>
            </a:r>
            <a:r>
              <a:rPr lang="en-US" sz="3300" dirty="0" err="1" smtClean="0">
                <a:solidFill>
                  <a:prstClr val="black"/>
                </a:solidFill>
                <a:latin typeface="Microsoft Sans Serif"/>
                <a:cs typeface="Microsoft Sans Serif"/>
              </a:rPr>
              <a:t>github</a:t>
            </a:r>
            <a:r>
              <a:rPr lang="en-US" sz="3300" dirty="0" smtClean="0">
                <a:solidFill>
                  <a:prstClr val="black"/>
                </a:solidFill>
                <a:latin typeface="Microsoft Sans Serif"/>
                <a:cs typeface="Microsoft Sans Serif"/>
              </a:rPr>
              <a:t> repository for this project is</a:t>
            </a:r>
            <a:r>
              <a:rPr lang="en-US" sz="3300" dirty="0" smtClean="0">
                <a:solidFill>
                  <a:prstClr val="black"/>
                </a:solidFill>
                <a:latin typeface="Microsoft Sans Serif"/>
                <a:cs typeface="Microsoft Sans Serif"/>
              </a:rPr>
              <a:t>:-</a:t>
            </a:r>
          </a:p>
          <a:p>
            <a:pPr marL="19050">
              <a:spcBef>
                <a:spcPts val="143"/>
              </a:spcBef>
              <a:buClr>
                <a:srgbClr val="292929"/>
              </a:buClr>
              <a:tabLst>
                <a:tab pos="360998" algn="l"/>
                <a:tab pos="361950" algn="l"/>
              </a:tabLst>
            </a:pPr>
            <a:r>
              <a:rPr lang="en-US" sz="3300" dirty="0">
                <a:solidFill>
                  <a:prstClr val="black"/>
                </a:solidFill>
                <a:latin typeface="Microsoft Sans Serif"/>
                <a:cs typeface="Microsoft Sans Serif"/>
              </a:rPr>
              <a:t>     </a:t>
            </a:r>
            <a:r>
              <a:rPr lang="en-US" sz="3300" dirty="0" smtClean="0">
                <a:solidFill>
                  <a:prstClr val="black"/>
                </a:solidFill>
                <a:latin typeface="Microsoft Sans Serif"/>
                <a:cs typeface="Microsoft Sans Serif"/>
              </a:rPr>
              <a:t>   </a:t>
            </a:r>
            <a:r>
              <a:rPr lang="en-US" sz="3300" dirty="0">
                <a:solidFill>
                  <a:prstClr val="black"/>
                </a:solidFill>
                <a:latin typeface="Microsoft Sans Serif"/>
                <a:cs typeface="Microsoft Sans Serif"/>
              </a:rPr>
              <a:t>https://github.com/ayazulhaqyousafzai/Employee_Attrition_End_to_End_Project.git</a:t>
            </a:r>
          </a:p>
          <a:p>
            <a:pPr marL="19050">
              <a:spcBef>
                <a:spcPts val="143"/>
              </a:spcBef>
              <a:buClr>
                <a:srgbClr val="292929"/>
              </a:buClr>
              <a:tabLst>
                <a:tab pos="360998" algn="l"/>
                <a:tab pos="361950" algn="l"/>
              </a:tabLst>
            </a:pPr>
            <a:r>
              <a:rPr lang="en-US" sz="3300" dirty="0" smtClean="0">
                <a:solidFill>
                  <a:prstClr val="black"/>
                </a:solidFill>
                <a:latin typeface="Microsoft Sans Serif"/>
                <a:cs typeface="Microsoft Sans Serif"/>
              </a:rPr>
              <a:t>  </a:t>
            </a:r>
            <a:r>
              <a:rPr lang="en-US" sz="3300" spc="-98" dirty="0" smtClean="0">
                <a:solidFill>
                  <a:prstClr val="black"/>
                </a:solidFill>
                <a:latin typeface="Microsoft Sans Serif"/>
                <a:cs typeface="Microsoft Sans Serif"/>
              </a:rPr>
              <a:t>   </a:t>
            </a:r>
            <a:endParaRPr lang="en-US" sz="3300" spc="-98" dirty="0">
              <a:solidFill>
                <a:srgbClr val="292929"/>
              </a:solidFill>
              <a:latin typeface="Microsoft Sans Serif"/>
              <a:cs typeface="Microsoft Sans Serif"/>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57150">
              <a:lnSpc>
                <a:spcPts val="2753"/>
              </a:lnSpc>
            </a:pPr>
            <a:fld id="{81D60167-4931-47E6-BA6A-407CBD079E47}" type="slidenum">
              <a:rPr spc="105" dirty="0"/>
              <a:pPr marL="57150">
                <a:lnSpc>
                  <a:spcPts val="2753"/>
                </a:lnSpc>
              </a:pPr>
              <a:t>12</a:t>
            </a:fld>
            <a:endParaRPr spc="105" dirty="0"/>
          </a:p>
        </p:txBody>
      </p:sp>
      <p:sp>
        <p:nvSpPr>
          <p:cNvPr id="3" name="object 3"/>
          <p:cNvSpPr txBox="1">
            <a:spLocks noGrp="1"/>
          </p:cNvSpPr>
          <p:nvPr>
            <p:ph type="title"/>
          </p:nvPr>
        </p:nvSpPr>
        <p:spPr>
          <a:xfrm>
            <a:off x="1273454" y="626479"/>
            <a:ext cx="2876550" cy="872355"/>
          </a:xfrm>
          <a:prstGeom prst="rect">
            <a:avLst/>
          </a:prstGeom>
        </p:spPr>
        <p:txBody>
          <a:bodyPr vert="horz" wrap="square" lIns="0" tIns="18098" rIns="0" bIns="0" rtlCol="0">
            <a:spAutoFit/>
          </a:bodyPr>
          <a:lstStyle/>
          <a:p>
            <a:pPr marL="19050">
              <a:spcBef>
                <a:spcPts val="143"/>
              </a:spcBef>
            </a:pPr>
            <a:r>
              <a:rPr spc="-127" dirty="0"/>
              <a:t>Appe</a:t>
            </a:r>
            <a:r>
              <a:rPr spc="-150" dirty="0"/>
              <a:t>n</a:t>
            </a:r>
            <a:r>
              <a:rPr spc="-68" dirty="0"/>
              <a:t>dix</a:t>
            </a:r>
          </a:p>
        </p:txBody>
      </p:sp>
    </p:spTree>
    <p:extLst>
      <p:ext uri="{BB962C8B-B14F-4D97-AF65-F5344CB8AC3E}">
        <p14:creationId xmlns:p14="http://schemas.microsoft.com/office/powerpoint/2010/main" val="7082246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4517814"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 name="TextBox 5"/>
          <p:cNvSpPr txBox="1"/>
          <p:nvPr/>
        </p:nvSpPr>
        <p:spPr>
          <a:xfrm>
            <a:off x="3663160" y="1641132"/>
            <a:ext cx="6760246" cy="1244690"/>
          </a:xfrm>
          <a:prstGeom prst="rect">
            <a:avLst/>
          </a:prstGeom>
        </p:spPr>
        <p:txBody>
          <a:bodyPr lIns="0" tIns="0" rIns="0" bIns="0" rtlCol="0" anchor="t">
            <a:spAutoFit/>
          </a:bodyPr>
          <a:lstStyle/>
          <a:p>
            <a:pPr algn="l">
              <a:lnSpc>
                <a:spcPts val="10248"/>
              </a:lnSpc>
              <a:spcBef>
                <a:spcPct val="0"/>
              </a:spcBef>
            </a:pPr>
            <a:r>
              <a:rPr lang="en-US" sz="7320">
                <a:solidFill>
                  <a:srgbClr val="051D40"/>
                </a:solidFill>
                <a:latin typeface="Open Sans Extra Bold"/>
              </a:rPr>
              <a:t>Overview</a:t>
            </a:r>
          </a:p>
        </p:txBody>
      </p:sp>
      <p:grpSp>
        <p:nvGrpSpPr>
          <p:cNvPr id="6" name="Group 6"/>
          <p:cNvGrpSpPr/>
          <p:nvPr/>
        </p:nvGrpSpPr>
        <p:grpSpPr>
          <a:xfrm>
            <a:off x="-1867766" y="-1614217"/>
            <a:ext cx="3735531" cy="373553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rot="5400000">
            <a:off x="2912435" y="3472452"/>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0" name="Freeform 10"/>
          <p:cNvSpPr/>
          <p:nvPr/>
        </p:nvSpPr>
        <p:spPr>
          <a:xfrm>
            <a:off x="11796731" y="447246"/>
            <a:ext cx="5972616" cy="9392508"/>
          </a:xfrm>
          <a:custGeom>
            <a:avLst/>
            <a:gdLst/>
            <a:ahLst/>
            <a:cxnLst/>
            <a:rect l="l" t="t" r="r" b="b"/>
            <a:pathLst>
              <a:path w="5972616" h="9392508">
                <a:moveTo>
                  <a:pt x="0" y="0"/>
                </a:moveTo>
                <a:lnTo>
                  <a:pt x="5972616" y="0"/>
                </a:lnTo>
                <a:lnTo>
                  <a:pt x="5972616" y="9392508"/>
                </a:lnTo>
                <a:lnTo>
                  <a:pt x="0" y="9392508"/>
                </a:lnTo>
                <a:lnTo>
                  <a:pt x="0" y="0"/>
                </a:lnTo>
                <a:close/>
              </a:path>
            </a:pathLst>
          </a:custGeom>
          <a:blipFill>
            <a:blip r:embed="rId4"/>
            <a:stretch>
              <a:fillRect l="-2387" r="-2387"/>
            </a:stretch>
          </a:blipFill>
        </p:spPr>
      </p:sp>
      <p:sp>
        <p:nvSpPr>
          <p:cNvPr id="11" name="TextBox 11"/>
          <p:cNvSpPr txBox="1"/>
          <p:nvPr/>
        </p:nvSpPr>
        <p:spPr>
          <a:xfrm>
            <a:off x="3663160" y="3397227"/>
            <a:ext cx="3773019"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rPr>
              <a:t>Introduction</a:t>
            </a:r>
          </a:p>
        </p:txBody>
      </p:sp>
      <p:sp>
        <p:nvSpPr>
          <p:cNvPr id="12" name="TextBox 12"/>
          <p:cNvSpPr txBox="1"/>
          <p:nvPr/>
        </p:nvSpPr>
        <p:spPr>
          <a:xfrm>
            <a:off x="8483149" y="3397227"/>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rPr>
              <a:t>01</a:t>
            </a:r>
          </a:p>
        </p:txBody>
      </p:sp>
      <p:sp>
        <p:nvSpPr>
          <p:cNvPr id="13" name="Freeform 13"/>
          <p:cNvSpPr/>
          <p:nvPr/>
        </p:nvSpPr>
        <p:spPr>
          <a:xfrm rot="5400000">
            <a:off x="2912435" y="4097959"/>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4" name="TextBox 14"/>
          <p:cNvSpPr txBox="1"/>
          <p:nvPr/>
        </p:nvSpPr>
        <p:spPr>
          <a:xfrm>
            <a:off x="3663160" y="4022734"/>
            <a:ext cx="4143021"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rPr>
              <a:t>About ITSOLERA</a:t>
            </a:r>
          </a:p>
        </p:txBody>
      </p:sp>
      <p:sp>
        <p:nvSpPr>
          <p:cNvPr id="15" name="TextBox 15"/>
          <p:cNvSpPr txBox="1"/>
          <p:nvPr/>
        </p:nvSpPr>
        <p:spPr>
          <a:xfrm>
            <a:off x="8483149" y="4022734"/>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rPr>
              <a:t>02</a:t>
            </a:r>
          </a:p>
        </p:txBody>
      </p:sp>
      <p:sp>
        <p:nvSpPr>
          <p:cNvPr id="16" name="Freeform 16"/>
          <p:cNvSpPr/>
          <p:nvPr/>
        </p:nvSpPr>
        <p:spPr>
          <a:xfrm rot="5400000">
            <a:off x="2912435" y="4723196"/>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7" name="TextBox 17"/>
          <p:cNvSpPr txBox="1"/>
          <p:nvPr/>
        </p:nvSpPr>
        <p:spPr>
          <a:xfrm>
            <a:off x="3663160" y="4647971"/>
            <a:ext cx="4652520"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rPr>
              <a:t>Methodology</a:t>
            </a:r>
          </a:p>
        </p:txBody>
      </p:sp>
      <p:sp>
        <p:nvSpPr>
          <p:cNvPr id="18" name="TextBox 18"/>
          <p:cNvSpPr txBox="1"/>
          <p:nvPr/>
        </p:nvSpPr>
        <p:spPr>
          <a:xfrm>
            <a:off x="8483149" y="4647971"/>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rPr>
              <a:t>03</a:t>
            </a:r>
          </a:p>
        </p:txBody>
      </p:sp>
      <p:sp>
        <p:nvSpPr>
          <p:cNvPr id="19" name="Freeform 19"/>
          <p:cNvSpPr/>
          <p:nvPr/>
        </p:nvSpPr>
        <p:spPr>
          <a:xfrm rot="5400000">
            <a:off x="2912435" y="5348703"/>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20" name="TextBox 20"/>
          <p:cNvSpPr txBox="1"/>
          <p:nvPr/>
        </p:nvSpPr>
        <p:spPr>
          <a:xfrm>
            <a:off x="3663160" y="5273478"/>
            <a:ext cx="4397771"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rPr>
              <a:t>Useful Insights</a:t>
            </a:r>
          </a:p>
        </p:txBody>
      </p:sp>
      <p:sp>
        <p:nvSpPr>
          <p:cNvPr id="21" name="TextBox 21"/>
          <p:cNvSpPr txBox="1"/>
          <p:nvPr/>
        </p:nvSpPr>
        <p:spPr>
          <a:xfrm>
            <a:off x="8483149" y="5273478"/>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rPr>
              <a:t>04</a:t>
            </a:r>
          </a:p>
        </p:txBody>
      </p:sp>
      <p:sp>
        <p:nvSpPr>
          <p:cNvPr id="22" name="Freeform 22"/>
          <p:cNvSpPr/>
          <p:nvPr/>
        </p:nvSpPr>
        <p:spPr>
          <a:xfrm rot="5400000">
            <a:off x="2912435" y="5973940"/>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23" name="TextBox 23"/>
          <p:cNvSpPr txBox="1"/>
          <p:nvPr/>
        </p:nvSpPr>
        <p:spPr>
          <a:xfrm>
            <a:off x="3663160" y="5898715"/>
            <a:ext cx="4579735"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rPr>
              <a:t>Model Used</a:t>
            </a:r>
          </a:p>
        </p:txBody>
      </p:sp>
      <p:sp>
        <p:nvSpPr>
          <p:cNvPr id="24" name="TextBox 24"/>
          <p:cNvSpPr txBox="1"/>
          <p:nvPr/>
        </p:nvSpPr>
        <p:spPr>
          <a:xfrm>
            <a:off x="8483149" y="5898715"/>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rPr>
              <a:t>05</a:t>
            </a:r>
          </a:p>
        </p:txBody>
      </p:sp>
      <p:sp>
        <p:nvSpPr>
          <p:cNvPr id="25" name="Freeform 25"/>
          <p:cNvSpPr/>
          <p:nvPr/>
        </p:nvSpPr>
        <p:spPr>
          <a:xfrm rot="5400000">
            <a:off x="2912435" y="6599447"/>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26" name="TextBox 26"/>
          <p:cNvSpPr txBox="1"/>
          <p:nvPr/>
        </p:nvSpPr>
        <p:spPr>
          <a:xfrm>
            <a:off x="3663160" y="6524221"/>
            <a:ext cx="4397771"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rPr>
              <a:t>Appendex</a:t>
            </a:r>
          </a:p>
        </p:txBody>
      </p:sp>
      <p:sp>
        <p:nvSpPr>
          <p:cNvPr id="27" name="TextBox 27"/>
          <p:cNvSpPr txBox="1"/>
          <p:nvPr/>
        </p:nvSpPr>
        <p:spPr>
          <a:xfrm>
            <a:off x="8483149" y="6524221"/>
            <a:ext cx="66085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rPr>
              <a:t>06</a:t>
            </a:r>
          </a:p>
        </p:txBody>
      </p:sp>
      <p:sp>
        <p:nvSpPr>
          <p:cNvPr id="28" name="Freeform 28"/>
          <p:cNvSpPr/>
          <p:nvPr/>
        </p:nvSpPr>
        <p:spPr>
          <a:xfrm>
            <a:off x="0" y="23130"/>
            <a:ext cx="3849567" cy="970302"/>
          </a:xfrm>
          <a:custGeom>
            <a:avLst/>
            <a:gdLst/>
            <a:ahLst/>
            <a:cxnLst/>
            <a:rect l="l" t="t" r="r" b="b"/>
            <a:pathLst>
              <a:path w="3849567" h="970302">
                <a:moveTo>
                  <a:pt x="0" y="0"/>
                </a:moveTo>
                <a:lnTo>
                  <a:pt x="3849567" y="0"/>
                </a:lnTo>
                <a:lnTo>
                  <a:pt x="3849567" y="970302"/>
                </a:lnTo>
                <a:lnTo>
                  <a:pt x="0" y="970302"/>
                </a:lnTo>
                <a:lnTo>
                  <a:pt x="0" y="0"/>
                </a:lnTo>
                <a:close/>
              </a:path>
            </a:pathLst>
          </a:custGeom>
          <a:blipFill>
            <a:blip r:embed="rId5"/>
            <a:stretch>
              <a:fillRect/>
            </a:stretch>
          </a:blipFill>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5143500"/>
          </a:xfrm>
          <a:custGeom>
            <a:avLst/>
            <a:gdLst/>
            <a:ahLst/>
            <a:cxnLst/>
            <a:rect l="l" t="t" r="r" b="b"/>
            <a:pathLst>
              <a:path w="18288000" h="5143500">
                <a:moveTo>
                  <a:pt x="0" y="0"/>
                </a:moveTo>
                <a:lnTo>
                  <a:pt x="18288000" y="0"/>
                </a:lnTo>
                <a:lnTo>
                  <a:pt x="18288000" y="5143500"/>
                </a:lnTo>
                <a:lnTo>
                  <a:pt x="0" y="5143500"/>
                </a:lnTo>
                <a:lnTo>
                  <a:pt x="0" y="0"/>
                </a:lnTo>
                <a:close/>
              </a:path>
            </a:pathLst>
          </a:custGeom>
          <a:blipFill>
            <a:blip r:embed="rId2"/>
            <a:stretch>
              <a:fillRect t="-72406" b="-64482"/>
            </a:stretch>
          </a:blipFill>
        </p:spPr>
      </p:sp>
      <p:grpSp>
        <p:nvGrpSpPr>
          <p:cNvPr id="3" name="Group 3"/>
          <p:cNvGrpSpPr/>
          <p:nvPr/>
        </p:nvGrpSpPr>
        <p:grpSpPr>
          <a:xfrm>
            <a:off x="-188217" y="9258300"/>
            <a:ext cx="18476217" cy="1028700"/>
            <a:chOff x="0" y="0"/>
            <a:chExt cx="4866164" cy="270933"/>
          </a:xfrm>
        </p:grpSpPr>
        <p:sp>
          <p:nvSpPr>
            <p:cNvPr id="4" name="Freeform 4"/>
            <p:cNvSpPr/>
            <p:nvPr/>
          </p:nvSpPr>
          <p:spPr>
            <a:xfrm>
              <a:off x="0" y="0"/>
              <a:ext cx="4866164" cy="270933"/>
            </a:xfrm>
            <a:custGeom>
              <a:avLst/>
              <a:gdLst/>
              <a:ahLst/>
              <a:cxnLst/>
              <a:rect l="l" t="t" r="r" b="b"/>
              <a:pathLst>
                <a:path w="4866164" h="270933">
                  <a:moveTo>
                    <a:pt x="0" y="0"/>
                  </a:moveTo>
                  <a:lnTo>
                    <a:pt x="4866164" y="0"/>
                  </a:lnTo>
                  <a:lnTo>
                    <a:pt x="4866164" y="270933"/>
                  </a:lnTo>
                  <a:lnTo>
                    <a:pt x="0" y="270933"/>
                  </a:lnTo>
                  <a:close/>
                </a:path>
              </a:pathLst>
            </a:custGeom>
            <a:solidFill>
              <a:srgbClr val="5B98BA"/>
            </a:solidFill>
            <a:ln cap="sq">
              <a:noFill/>
              <a:prstDash val="solid"/>
              <a:miter/>
            </a:ln>
          </p:spPr>
        </p:sp>
        <p:sp>
          <p:nvSpPr>
            <p:cNvPr id="5" name="TextBox 5"/>
            <p:cNvSpPr txBox="1"/>
            <p:nvPr/>
          </p:nvSpPr>
          <p:spPr>
            <a:xfrm>
              <a:off x="0" y="-38100"/>
              <a:ext cx="4866164" cy="30903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 name="Group 6"/>
          <p:cNvGrpSpPr/>
          <p:nvPr/>
        </p:nvGrpSpPr>
        <p:grpSpPr>
          <a:xfrm>
            <a:off x="3367558" y="2590556"/>
            <a:ext cx="11552885" cy="5105887"/>
            <a:chOff x="0" y="0"/>
            <a:chExt cx="3042735" cy="1344760"/>
          </a:xfrm>
        </p:grpSpPr>
        <p:sp>
          <p:nvSpPr>
            <p:cNvPr id="7" name="Freeform 7"/>
            <p:cNvSpPr/>
            <p:nvPr/>
          </p:nvSpPr>
          <p:spPr>
            <a:xfrm>
              <a:off x="0" y="0"/>
              <a:ext cx="3042735" cy="1344760"/>
            </a:xfrm>
            <a:custGeom>
              <a:avLst/>
              <a:gdLst/>
              <a:ahLst/>
              <a:cxnLst/>
              <a:rect l="l" t="t" r="r" b="b"/>
              <a:pathLst>
                <a:path w="3042735" h="1344760">
                  <a:moveTo>
                    <a:pt x="0" y="0"/>
                  </a:moveTo>
                  <a:lnTo>
                    <a:pt x="3042735" y="0"/>
                  </a:lnTo>
                  <a:lnTo>
                    <a:pt x="3042735" y="1344760"/>
                  </a:lnTo>
                  <a:lnTo>
                    <a:pt x="0" y="1344760"/>
                  </a:lnTo>
                  <a:close/>
                </a:path>
              </a:pathLst>
            </a:custGeom>
            <a:solidFill>
              <a:srgbClr val="145DA0"/>
            </a:solidFill>
            <a:ln cap="sq">
              <a:noFill/>
              <a:prstDash val="solid"/>
              <a:miter/>
            </a:ln>
          </p:spPr>
        </p:sp>
        <p:sp>
          <p:nvSpPr>
            <p:cNvPr id="8" name="TextBox 8"/>
            <p:cNvSpPr txBox="1"/>
            <p:nvPr/>
          </p:nvSpPr>
          <p:spPr>
            <a:xfrm>
              <a:off x="0" y="-38100"/>
              <a:ext cx="3042735" cy="1382860"/>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9" name="TextBox 9"/>
          <p:cNvSpPr txBox="1"/>
          <p:nvPr/>
        </p:nvSpPr>
        <p:spPr>
          <a:xfrm>
            <a:off x="6269838" y="2903493"/>
            <a:ext cx="5748323" cy="992039"/>
          </a:xfrm>
          <a:prstGeom prst="rect">
            <a:avLst/>
          </a:prstGeom>
        </p:spPr>
        <p:txBody>
          <a:bodyPr lIns="0" tIns="0" rIns="0" bIns="0" rtlCol="0" anchor="t">
            <a:spAutoFit/>
          </a:bodyPr>
          <a:lstStyle/>
          <a:p>
            <a:pPr marL="0" lvl="0" indent="0" algn="ctr">
              <a:lnSpc>
                <a:spcPts val="8195"/>
              </a:lnSpc>
              <a:spcBef>
                <a:spcPct val="0"/>
              </a:spcBef>
            </a:pPr>
            <a:r>
              <a:rPr lang="en-US" sz="5854">
                <a:solidFill>
                  <a:srgbClr val="FDFDFD"/>
                </a:solidFill>
                <a:latin typeface="Open Sans Extra Bold"/>
              </a:rPr>
              <a:t>Introduction</a:t>
            </a:r>
          </a:p>
        </p:txBody>
      </p:sp>
      <p:sp>
        <p:nvSpPr>
          <p:cNvPr id="10" name="TextBox 10"/>
          <p:cNvSpPr txBox="1"/>
          <p:nvPr/>
        </p:nvSpPr>
        <p:spPr>
          <a:xfrm>
            <a:off x="3896755" y="4236467"/>
            <a:ext cx="10494490" cy="2962349"/>
          </a:xfrm>
          <a:prstGeom prst="rect">
            <a:avLst/>
          </a:prstGeom>
        </p:spPr>
        <p:txBody>
          <a:bodyPr lIns="0" tIns="0" rIns="0" bIns="0" rtlCol="0" anchor="t">
            <a:spAutoFit/>
          </a:bodyPr>
          <a:lstStyle/>
          <a:p>
            <a:pPr algn="ctr">
              <a:lnSpc>
                <a:spcPts val="3288"/>
              </a:lnSpc>
              <a:spcBef>
                <a:spcPct val="0"/>
              </a:spcBef>
            </a:pPr>
            <a:r>
              <a:rPr lang="en-US" sz="2348" spc="-46" dirty="0">
                <a:solidFill>
                  <a:srgbClr val="FDFDFD"/>
                </a:solidFill>
                <a:latin typeface="Poppins"/>
              </a:rPr>
              <a:t>The @company are facing the issue of sudden act of employees resignation</a:t>
            </a:r>
            <a:r>
              <a:rPr lang="en-US" sz="2348" spc="-46" dirty="0" smtClean="0">
                <a:solidFill>
                  <a:srgbClr val="FDFDFD"/>
                </a:solidFill>
                <a:latin typeface="Poppins"/>
              </a:rPr>
              <a:t>. So , for </a:t>
            </a:r>
            <a:r>
              <a:rPr lang="en-US" sz="2348" spc="-46" dirty="0">
                <a:solidFill>
                  <a:srgbClr val="FDFDFD"/>
                </a:solidFill>
                <a:latin typeface="Poppins"/>
              </a:rPr>
              <a:t>this purpose they have contacted @ITSOLERA which is a IT software house to find out what is the exact reason behind this thing. They want to retain their </a:t>
            </a:r>
            <a:r>
              <a:rPr lang="en-US" sz="2348" spc="-46" dirty="0" smtClean="0">
                <a:solidFill>
                  <a:srgbClr val="FDFDFD"/>
                </a:solidFill>
                <a:latin typeface="Poppins"/>
              </a:rPr>
              <a:t>employees . They </a:t>
            </a:r>
            <a:r>
              <a:rPr lang="en-US" sz="2348" spc="-46" dirty="0">
                <a:solidFill>
                  <a:srgbClr val="FDFDFD"/>
                </a:solidFill>
                <a:latin typeface="Poppins"/>
              </a:rPr>
              <a:t>expects some useful insights and best model  from the @ITSOLERA team which will help them to find out who will leave or why will he </a:t>
            </a:r>
            <a:r>
              <a:rPr lang="en-US" sz="2348" spc="-46" dirty="0" smtClean="0">
                <a:solidFill>
                  <a:srgbClr val="FDFDFD"/>
                </a:solidFill>
                <a:latin typeface="Poppins"/>
              </a:rPr>
              <a:t>leave and do some precautionary or productive measures to stop the employees.</a:t>
            </a:r>
            <a:endParaRPr lang="en-US" sz="2348" spc="-46" dirty="0">
              <a:solidFill>
                <a:srgbClr val="FDFDFD"/>
              </a:solidFill>
              <a:latin typeface="Poppins"/>
            </a:endParaRPr>
          </a:p>
        </p:txBody>
      </p:sp>
      <p:sp>
        <p:nvSpPr>
          <p:cNvPr id="11" name="Freeform 11"/>
          <p:cNvSpPr/>
          <p:nvPr/>
        </p:nvSpPr>
        <p:spPr>
          <a:xfrm>
            <a:off x="47189" y="58398"/>
            <a:ext cx="3849567" cy="970302"/>
          </a:xfrm>
          <a:custGeom>
            <a:avLst/>
            <a:gdLst/>
            <a:ahLst/>
            <a:cxnLst/>
            <a:rect l="l" t="t" r="r" b="b"/>
            <a:pathLst>
              <a:path w="3849567" h="970302">
                <a:moveTo>
                  <a:pt x="0" y="0"/>
                </a:moveTo>
                <a:lnTo>
                  <a:pt x="3849566" y="0"/>
                </a:lnTo>
                <a:lnTo>
                  <a:pt x="3849566" y="970302"/>
                </a:lnTo>
                <a:lnTo>
                  <a:pt x="0" y="970302"/>
                </a:lnTo>
                <a:lnTo>
                  <a:pt x="0" y="0"/>
                </a:lnTo>
                <a:close/>
              </a:path>
            </a:pathLst>
          </a:custGeom>
          <a:blipFill>
            <a:blip r:embed="rId3"/>
            <a:stretch>
              <a:fillRect/>
            </a:stretch>
          </a:blipFill>
        </p:spPr>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123887" y="-2346523"/>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39603" y="1122782"/>
            <a:ext cx="7019697" cy="10556306"/>
            <a:chOff x="0" y="0"/>
            <a:chExt cx="660400" cy="993118"/>
          </a:xfrm>
        </p:grpSpPr>
        <p:sp>
          <p:nvSpPr>
            <p:cNvPr id="6" name="Freeform 6"/>
            <p:cNvSpPr/>
            <p:nvPr/>
          </p:nvSpPr>
          <p:spPr>
            <a:xfrm>
              <a:off x="0" y="0"/>
              <a:ext cx="660400" cy="993118"/>
            </a:xfrm>
            <a:custGeom>
              <a:avLst/>
              <a:gdLst/>
              <a:ahLst/>
              <a:cxnLst/>
              <a:rect l="l" t="t" r="r" b="b"/>
              <a:pathLst>
                <a:path w="660400" h="993118">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32507"/>
                  </a:cubicBezTo>
                  <a:lnTo>
                    <a:pt x="660400" y="993118"/>
                  </a:lnTo>
                  <a:lnTo>
                    <a:pt x="0" y="993118"/>
                  </a:lnTo>
                  <a:lnTo>
                    <a:pt x="0" y="332998"/>
                  </a:lnTo>
                  <a:cubicBezTo>
                    <a:pt x="1782" y="185660"/>
                    <a:pt x="93019" y="64045"/>
                    <a:pt x="220252" y="19070"/>
                  </a:cubicBezTo>
                  <a:close/>
                </a:path>
              </a:pathLst>
            </a:custGeom>
            <a:solidFill>
              <a:srgbClr val="145DA0"/>
            </a:solidFill>
          </p:spPr>
        </p:sp>
        <p:sp>
          <p:nvSpPr>
            <p:cNvPr id="7" name="TextBox 7"/>
            <p:cNvSpPr txBox="1"/>
            <p:nvPr/>
          </p:nvSpPr>
          <p:spPr>
            <a:xfrm>
              <a:off x="0" y="88900"/>
              <a:ext cx="660400" cy="904218"/>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a:grpSpLocks noChangeAspect="1"/>
          </p:cNvGrpSpPr>
          <p:nvPr/>
        </p:nvGrpSpPr>
        <p:grpSpPr>
          <a:xfrm>
            <a:off x="10614313" y="1459818"/>
            <a:ext cx="6270276" cy="6270276"/>
            <a:chOff x="0" y="0"/>
            <a:chExt cx="8916670" cy="8916670"/>
          </a:xfrm>
        </p:grpSpPr>
        <p:sp>
          <p:nvSpPr>
            <p:cNvPr id="9" name="Freeform 9"/>
            <p:cNvSpPr/>
            <p:nvPr/>
          </p:nvSpPr>
          <p:spPr>
            <a:xfrm>
              <a:off x="6350" y="6350"/>
              <a:ext cx="8903970" cy="8903970"/>
            </a:xfrm>
            <a:custGeom>
              <a:avLst/>
              <a:gdLst/>
              <a:ahLst/>
              <a:cxnLst/>
              <a:rect l="l" t="t" r="r" b="b"/>
              <a:pathLst>
                <a:path w="8903970" h="8903970">
                  <a:moveTo>
                    <a:pt x="4451350" y="8903970"/>
                  </a:moveTo>
                  <a:cubicBezTo>
                    <a:pt x="1997710" y="8903970"/>
                    <a:pt x="0" y="6906260"/>
                    <a:pt x="0" y="4451350"/>
                  </a:cubicBezTo>
                  <a:cubicBezTo>
                    <a:pt x="0" y="1996440"/>
                    <a:pt x="1997710" y="0"/>
                    <a:pt x="4451350" y="0"/>
                  </a:cubicBezTo>
                  <a:cubicBezTo>
                    <a:pt x="6904990" y="0"/>
                    <a:pt x="8903970" y="1997710"/>
                    <a:pt x="8903970" y="4451350"/>
                  </a:cubicBezTo>
                  <a:cubicBezTo>
                    <a:pt x="8903970" y="6904990"/>
                    <a:pt x="6906260" y="8903970"/>
                    <a:pt x="4451350" y="8903970"/>
                  </a:cubicBezTo>
                  <a:close/>
                  <a:moveTo>
                    <a:pt x="4451350" y="19050"/>
                  </a:moveTo>
                  <a:cubicBezTo>
                    <a:pt x="2007870" y="19050"/>
                    <a:pt x="19050" y="2007870"/>
                    <a:pt x="19050" y="4451350"/>
                  </a:cubicBezTo>
                  <a:cubicBezTo>
                    <a:pt x="19050" y="6894830"/>
                    <a:pt x="2007870" y="8883650"/>
                    <a:pt x="4451350" y="8883650"/>
                  </a:cubicBezTo>
                  <a:cubicBezTo>
                    <a:pt x="6894830" y="8883650"/>
                    <a:pt x="8883650" y="6894830"/>
                    <a:pt x="8883650" y="4451350"/>
                  </a:cubicBezTo>
                  <a:cubicBezTo>
                    <a:pt x="8883650" y="2007870"/>
                    <a:pt x="6896100" y="19050"/>
                    <a:pt x="4451350" y="19050"/>
                  </a:cubicBezTo>
                  <a:close/>
                </a:path>
              </a:pathLst>
            </a:custGeom>
            <a:solidFill>
              <a:srgbClr val="FFFFFF"/>
            </a:solidFill>
          </p:spPr>
        </p:sp>
        <p:sp>
          <p:nvSpPr>
            <p:cNvPr id="10" name="Freeform 10"/>
            <p:cNvSpPr/>
            <p:nvPr/>
          </p:nvSpPr>
          <p:spPr>
            <a:xfrm>
              <a:off x="154940" y="154940"/>
              <a:ext cx="8605520" cy="8605520"/>
            </a:xfrm>
            <a:custGeom>
              <a:avLst/>
              <a:gdLst/>
              <a:ahLst/>
              <a:cxnLst/>
              <a:rect l="l" t="t" r="r" b="b"/>
              <a:pathLst>
                <a:path w="8605520" h="8605520">
                  <a:moveTo>
                    <a:pt x="8605520" y="4302760"/>
                  </a:moveTo>
                  <a:cubicBezTo>
                    <a:pt x="8605520" y="6678930"/>
                    <a:pt x="6678930" y="8605520"/>
                    <a:pt x="4302760" y="8605520"/>
                  </a:cubicBezTo>
                  <a:cubicBezTo>
                    <a:pt x="1926590" y="8605520"/>
                    <a:pt x="0" y="6680200"/>
                    <a:pt x="0" y="4302760"/>
                  </a:cubicBezTo>
                  <a:cubicBezTo>
                    <a:pt x="0" y="1925320"/>
                    <a:pt x="1926590" y="0"/>
                    <a:pt x="4302760" y="0"/>
                  </a:cubicBezTo>
                  <a:cubicBezTo>
                    <a:pt x="6678930" y="0"/>
                    <a:pt x="8605520" y="1926590"/>
                    <a:pt x="8605520" y="4302760"/>
                  </a:cubicBezTo>
                  <a:close/>
                </a:path>
              </a:pathLst>
            </a:custGeom>
            <a:blipFill>
              <a:blip r:embed="rId2"/>
              <a:stretch>
                <a:fillRect l="-25046" r="-25046"/>
              </a:stretch>
            </a:blipFill>
          </p:spPr>
        </p:sp>
      </p:grpSp>
      <p:sp>
        <p:nvSpPr>
          <p:cNvPr id="11" name="TextBox 11"/>
          <p:cNvSpPr txBox="1"/>
          <p:nvPr/>
        </p:nvSpPr>
        <p:spPr>
          <a:xfrm>
            <a:off x="1518345" y="3122239"/>
            <a:ext cx="8414772" cy="2140324"/>
          </a:xfrm>
          <a:prstGeom prst="rect">
            <a:avLst/>
          </a:prstGeom>
        </p:spPr>
        <p:txBody>
          <a:bodyPr lIns="0" tIns="0" rIns="0" bIns="0" rtlCol="0" anchor="t">
            <a:spAutoFit/>
          </a:bodyPr>
          <a:lstStyle/>
          <a:p>
            <a:pPr marL="0" lvl="0" indent="0" algn="l">
              <a:lnSpc>
                <a:spcPts val="2843"/>
              </a:lnSpc>
              <a:spcBef>
                <a:spcPct val="0"/>
              </a:spcBef>
            </a:pPr>
            <a:r>
              <a:rPr lang="en-US" sz="2030" spc="-40">
                <a:solidFill>
                  <a:srgbClr val="051D40"/>
                </a:solidFill>
                <a:latin typeface="Poppins"/>
              </a:rPr>
              <a:t>ITSOLERA is dedicated to leading the way in IT services. We specialize in a diverse range of areas, including Cybersecurity, Artificial Intelligence, Cloud Computing, Blockchain, Networking, Digital Marketing, Graphic Design, Application and Web Development and other IT related services. Our goal is to provide tailored solutions that meet the dynamic needs of our clients.</a:t>
            </a:r>
          </a:p>
        </p:txBody>
      </p:sp>
      <p:sp>
        <p:nvSpPr>
          <p:cNvPr id="12" name="TextBox 12"/>
          <p:cNvSpPr txBox="1"/>
          <p:nvPr/>
        </p:nvSpPr>
        <p:spPr>
          <a:xfrm>
            <a:off x="1518345" y="2273750"/>
            <a:ext cx="5256702" cy="768902"/>
          </a:xfrm>
          <a:prstGeom prst="rect">
            <a:avLst/>
          </a:prstGeom>
        </p:spPr>
        <p:txBody>
          <a:bodyPr lIns="0" tIns="0" rIns="0" bIns="0" rtlCol="0" anchor="t">
            <a:spAutoFit/>
          </a:bodyPr>
          <a:lstStyle/>
          <a:p>
            <a:pPr algn="l">
              <a:lnSpc>
                <a:spcPts val="6300"/>
              </a:lnSpc>
              <a:spcBef>
                <a:spcPct val="0"/>
              </a:spcBef>
            </a:pPr>
            <a:r>
              <a:rPr lang="en-US" sz="4500">
                <a:solidFill>
                  <a:srgbClr val="051D40"/>
                </a:solidFill>
                <a:latin typeface="Open Sans Extra Bold"/>
              </a:rPr>
              <a:t>About us</a:t>
            </a:r>
          </a:p>
        </p:txBody>
      </p:sp>
      <p:sp>
        <p:nvSpPr>
          <p:cNvPr id="13" name="TextBox 13"/>
          <p:cNvSpPr txBox="1"/>
          <p:nvPr/>
        </p:nvSpPr>
        <p:spPr>
          <a:xfrm>
            <a:off x="1518345" y="5632033"/>
            <a:ext cx="5256702" cy="768902"/>
          </a:xfrm>
          <a:prstGeom prst="rect">
            <a:avLst/>
          </a:prstGeom>
        </p:spPr>
        <p:txBody>
          <a:bodyPr lIns="0" tIns="0" rIns="0" bIns="0" rtlCol="0" anchor="t">
            <a:spAutoFit/>
          </a:bodyPr>
          <a:lstStyle/>
          <a:p>
            <a:pPr algn="l">
              <a:lnSpc>
                <a:spcPts val="6300"/>
              </a:lnSpc>
              <a:spcBef>
                <a:spcPct val="0"/>
              </a:spcBef>
            </a:pPr>
            <a:r>
              <a:rPr lang="en-US" sz="4500">
                <a:solidFill>
                  <a:srgbClr val="051D40"/>
                </a:solidFill>
                <a:latin typeface="Open Sans Extra Bold"/>
              </a:rPr>
              <a:t>Our Mission</a:t>
            </a:r>
          </a:p>
        </p:txBody>
      </p:sp>
      <p:sp>
        <p:nvSpPr>
          <p:cNvPr id="14" name="TextBox 14"/>
          <p:cNvSpPr txBox="1"/>
          <p:nvPr/>
        </p:nvSpPr>
        <p:spPr>
          <a:xfrm>
            <a:off x="1518345" y="6477135"/>
            <a:ext cx="8414772" cy="2851911"/>
          </a:xfrm>
          <a:prstGeom prst="rect">
            <a:avLst/>
          </a:prstGeom>
        </p:spPr>
        <p:txBody>
          <a:bodyPr lIns="0" tIns="0" rIns="0" bIns="0" rtlCol="0" anchor="t">
            <a:spAutoFit/>
          </a:bodyPr>
          <a:lstStyle/>
          <a:p>
            <a:pPr algn="l">
              <a:lnSpc>
                <a:spcPts val="2843"/>
              </a:lnSpc>
            </a:pPr>
            <a:r>
              <a:rPr lang="en-US" sz="2030" spc="-40">
                <a:solidFill>
                  <a:srgbClr val="051D40"/>
                </a:solidFill>
                <a:latin typeface="Poppins"/>
              </a:rPr>
              <a:t>To be the preeminent catalyst of digital transformation, pioneering innovation and empowerment in the global IT landscape.</a:t>
            </a:r>
          </a:p>
          <a:p>
            <a:pPr algn="l">
              <a:lnSpc>
                <a:spcPts val="2843"/>
              </a:lnSpc>
            </a:pPr>
            <a:r>
              <a:rPr lang="en-US" sz="2030" spc="-40">
                <a:solidFill>
                  <a:srgbClr val="051D40"/>
                </a:solidFill>
                <a:latin typeface="Poppins"/>
              </a:rPr>
              <a:t>At ITSOLERA, we are committed to orchestrating unparalleled technological advancement and knowledge dissemination. Through our cutting-edge solutions and comprehensive training initiatives, we strive to empower businesses and individuals alike, fostering growth, resilience, and prosperity in the digital era</a:t>
            </a:r>
          </a:p>
          <a:p>
            <a:pPr marL="0" lvl="0" indent="0" algn="l">
              <a:lnSpc>
                <a:spcPts val="2843"/>
              </a:lnSpc>
              <a:spcBef>
                <a:spcPct val="0"/>
              </a:spcBef>
            </a:pPr>
            <a:endParaRPr lang="en-US" sz="2030" spc="-40">
              <a:solidFill>
                <a:srgbClr val="051D40"/>
              </a:solidFill>
              <a:latin typeface="Poppins"/>
            </a:endParaRPr>
          </a:p>
        </p:txBody>
      </p:sp>
      <p:sp>
        <p:nvSpPr>
          <p:cNvPr id="15" name="Freeform 15"/>
          <p:cNvSpPr/>
          <p:nvPr/>
        </p:nvSpPr>
        <p:spPr>
          <a:xfrm>
            <a:off x="0" y="0"/>
            <a:ext cx="3642916" cy="918215"/>
          </a:xfrm>
          <a:custGeom>
            <a:avLst/>
            <a:gdLst/>
            <a:ahLst/>
            <a:cxnLst/>
            <a:rect l="l" t="t" r="r" b="b"/>
            <a:pathLst>
              <a:path w="3642916" h="918215">
                <a:moveTo>
                  <a:pt x="0" y="0"/>
                </a:moveTo>
                <a:lnTo>
                  <a:pt x="3642916" y="0"/>
                </a:lnTo>
                <a:lnTo>
                  <a:pt x="3642916" y="918215"/>
                </a:lnTo>
                <a:lnTo>
                  <a:pt x="0" y="918215"/>
                </a:lnTo>
                <a:lnTo>
                  <a:pt x="0" y="0"/>
                </a:lnTo>
                <a:close/>
              </a:path>
            </a:pathLst>
          </a:custGeom>
          <a:blipFill>
            <a:blip r:embed="rId3"/>
            <a:stretch>
              <a:fillRect/>
            </a:stretch>
          </a:blipFill>
        </p:spPr>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3266830" y="0"/>
            <a:ext cx="5021170" cy="10287000"/>
            <a:chOff x="0" y="0"/>
            <a:chExt cx="1322448" cy="2709333"/>
          </a:xfrm>
        </p:grpSpPr>
        <p:sp>
          <p:nvSpPr>
            <p:cNvPr id="3" name="Freeform 3"/>
            <p:cNvSpPr/>
            <p:nvPr/>
          </p:nvSpPr>
          <p:spPr>
            <a:xfrm>
              <a:off x="0" y="0"/>
              <a:ext cx="1322448" cy="2709333"/>
            </a:xfrm>
            <a:custGeom>
              <a:avLst/>
              <a:gdLst/>
              <a:ahLst/>
              <a:cxnLst/>
              <a:rect l="l" t="t" r="r" b="b"/>
              <a:pathLst>
                <a:path w="1322448" h="2709333">
                  <a:moveTo>
                    <a:pt x="0" y="0"/>
                  </a:moveTo>
                  <a:lnTo>
                    <a:pt x="1322448" y="0"/>
                  </a:lnTo>
                  <a:lnTo>
                    <a:pt x="1322448" y="2709333"/>
                  </a:lnTo>
                  <a:lnTo>
                    <a:pt x="0" y="2709333"/>
                  </a:lnTo>
                  <a:close/>
                </a:path>
              </a:pathLst>
            </a:custGeom>
            <a:solidFill>
              <a:srgbClr val="051D40"/>
            </a:solidFill>
          </p:spPr>
        </p:sp>
        <p:sp>
          <p:nvSpPr>
            <p:cNvPr id="4" name="TextBox 4"/>
            <p:cNvSpPr txBox="1"/>
            <p:nvPr/>
          </p:nvSpPr>
          <p:spPr>
            <a:xfrm>
              <a:off x="0" y="-38100"/>
              <a:ext cx="1322448" cy="2747433"/>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609132" y="1223501"/>
            <a:ext cx="7922504" cy="771523"/>
          </a:xfrm>
          <a:prstGeom prst="rect">
            <a:avLst/>
          </a:prstGeom>
        </p:spPr>
        <p:txBody>
          <a:bodyPr lIns="0" tIns="0" rIns="0" bIns="0" rtlCol="0" anchor="t">
            <a:spAutoFit/>
          </a:bodyPr>
          <a:lstStyle/>
          <a:p>
            <a:pPr marL="0" lvl="0" indent="0" algn="l">
              <a:lnSpc>
                <a:spcPts val="6300"/>
              </a:lnSpc>
              <a:spcBef>
                <a:spcPct val="0"/>
              </a:spcBef>
            </a:pPr>
            <a:r>
              <a:rPr lang="en-US" sz="4500">
                <a:solidFill>
                  <a:srgbClr val="051D40"/>
                </a:solidFill>
                <a:latin typeface="Open Sans Extra Bold"/>
              </a:rPr>
              <a:t>Methodology</a:t>
            </a:r>
          </a:p>
        </p:txBody>
      </p:sp>
      <p:grpSp>
        <p:nvGrpSpPr>
          <p:cNvPr id="6" name="Group 6"/>
          <p:cNvGrpSpPr/>
          <p:nvPr/>
        </p:nvGrpSpPr>
        <p:grpSpPr>
          <a:xfrm>
            <a:off x="-1595820" y="-1782102"/>
            <a:ext cx="3564204" cy="356420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51D40">
                  <a:alpha val="15686"/>
                </a:srgbClr>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1609132" y="2128374"/>
            <a:ext cx="9006427" cy="1784530"/>
          </a:xfrm>
          <a:prstGeom prst="rect">
            <a:avLst/>
          </a:prstGeom>
        </p:spPr>
        <p:txBody>
          <a:bodyPr lIns="0" tIns="0" rIns="0" bIns="0" rtlCol="0" anchor="t">
            <a:spAutoFit/>
          </a:bodyPr>
          <a:lstStyle/>
          <a:p>
            <a:pPr marL="0" lvl="0" indent="0" algn="l">
              <a:lnSpc>
                <a:spcPts val="2843"/>
              </a:lnSpc>
              <a:spcBef>
                <a:spcPct val="0"/>
              </a:spcBef>
            </a:pPr>
            <a:r>
              <a:rPr lang="en-US" sz="2030" spc="-40">
                <a:solidFill>
                  <a:srgbClr val="051D40"/>
                </a:solidFill>
                <a:latin typeface="Poppins"/>
              </a:rPr>
              <a:t>For Solving the problem, we use the Machine Learning methodology which starts from the data collection and it ends with the executive report. During those phases,we cleans,preprocess and modelling the data for the future predictions.. The following is the complete methodology used to solve the employee attrition problem:</a:t>
            </a:r>
          </a:p>
        </p:txBody>
      </p:sp>
      <p:grpSp>
        <p:nvGrpSpPr>
          <p:cNvPr id="10" name="Group 10"/>
          <p:cNvGrpSpPr/>
          <p:nvPr/>
        </p:nvGrpSpPr>
        <p:grpSpPr>
          <a:xfrm>
            <a:off x="9966307" y="300249"/>
            <a:ext cx="8027935" cy="9598729"/>
            <a:chOff x="0" y="0"/>
            <a:chExt cx="8603361" cy="10286746"/>
          </a:xfrm>
        </p:grpSpPr>
        <p:sp>
          <p:nvSpPr>
            <p:cNvPr id="11" name="Freeform 11"/>
            <p:cNvSpPr/>
            <p:nvPr/>
          </p:nvSpPr>
          <p:spPr>
            <a:xfrm>
              <a:off x="-2794" y="-127"/>
              <a:ext cx="8606155" cy="10286873"/>
            </a:xfrm>
            <a:custGeom>
              <a:avLst/>
              <a:gdLst/>
              <a:ahLst/>
              <a:cxnLst/>
              <a:rect l="l" t="t" r="r" b="b"/>
              <a:pathLst>
                <a:path w="8606155" h="10286873">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2"/>
              <a:stretch>
                <a:fillRect l="-28002" r="-51461"/>
              </a:stretch>
            </a:blipFill>
          </p:spPr>
        </p:sp>
      </p:grpSp>
      <p:grpSp>
        <p:nvGrpSpPr>
          <p:cNvPr id="12" name="Group 12"/>
          <p:cNvGrpSpPr/>
          <p:nvPr/>
        </p:nvGrpSpPr>
        <p:grpSpPr>
          <a:xfrm>
            <a:off x="14700679" y="7074186"/>
            <a:ext cx="5946973" cy="594697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5" name="Freeform 15"/>
          <p:cNvSpPr/>
          <p:nvPr/>
        </p:nvSpPr>
        <p:spPr>
          <a:xfrm>
            <a:off x="1594175" y="8410948"/>
            <a:ext cx="11402164" cy="711357"/>
          </a:xfrm>
          <a:custGeom>
            <a:avLst/>
            <a:gdLst/>
            <a:ahLst/>
            <a:cxnLst/>
            <a:rect l="l" t="t" r="r" b="b"/>
            <a:pathLst>
              <a:path w="11402164" h="711357">
                <a:moveTo>
                  <a:pt x="0" y="0"/>
                </a:moveTo>
                <a:lnTo>
                  <a:pt x="11402164" y="0"/>
                </a:lnTo>
                <a:lnTo>
                  <a:pt x="11402164" y="711358"/>
                </a:lnTo>
                <a:lnTo>
                  <a:pt x="0" y="711358"/>
                </a:lnTo>
                <a:lnTo>
                  <a:pt x="0" y="0"/>
                </a:lnTo>
                <a:close/>
              </a:path>
            </a:pathLst>
          </a:custGeom>
          <a:blipFill>
            <a:blip r:embed="rId3"/>
            <a:stretch>
              <a:fillRect t="-216567"/>
            </a:stretch>
          </a:blipFill>
        </p:spPr>
      </p:sp>
      <p:grpSp>
        <p:nvGrpSpPr>
          <p:cNvPr id="16" name="Group 16"/>
          <p:cNvGrpSpPr/>
          <p:nvPr/>
        </p:nvGrpSpPr>
        <p:grpSpPr>
          <a:xfrm>
            <a:off x="1609132" y="5143500"/>
            <a:ext cx="11387207" cy="3470749"/>
            <a:chOff x="0" y="0"/>
            <a:chExt cx="2999100" cy="914107"/>
          </a:xfrm>
        </p:grpSpPr>
        <p:sp>
          <p:nvSpPr>
            <p:cNvPr id="17" name="Freeform 17"/>
            <p:cNvSpPr/>
            <p:nvPr/>
          </p:nvSpPr>
          <p:spPr>
            <a:xfrm>
              <a:off x="0" y="0"/>
              <a:ext cx="2999100" cy="914107"/>
            </a:xfrm>
            <a:custGeom>
              <a:avLst/>
              <a:gdLst/>
              <a:ahLst/>
              <a:cxnLst/>
              <a:rect l="l" t="t" r="r" b="b"/>
              <a:pathLst>
                <a:path w="2999100" h="914107">
                  <a:moveTo>
                    <a:pt x="9518" y="0"/>
                  </a:moveTo>
                  <a:lnTo>
                    <a:pt x="2989581" y="0"/>
                  </a:lnTo>
                  <a:cubicBezTo>
                    <a:pt x="2992106" y="0"/>
                    <a:pt x="2994527" y="1003"/>
                    <a:pt x="2996312" y="2788"/>
                  </a:cubicBezTo>
                  <a:cubicBezTo>
                    <a:pt x="2998097" y="4573"/>
                    <a:pt x="2999100" y="6994"/>
                    <a:pt x="2999100" y="9518"/>
                  </a:cubicBezTo>
                  <a:lnTo>
                    <a:pt x="2999100" y="904588"/>
                  </a:lnTo>
                  <a:cubicBezTo>
                    <a:pt x="2999100" y="909845"/>
                    <a:pt x="2994838" y="914107"/>
                    <a:pt x="2989581" y="914107"/>
                  </a:cubicBezTo>
                  <a:lnTo>
                    <a:pt x="9518" y="914107"/>
                  </a:lnTo>
                  <a:cubicBezTo>
                    <a:pt x="6994" y="914107"/>
                    <a:pt x="4573" y="913104"/>
                    <a:pt x="2788" y="911319"/>
                  </a:cubicBezTo>
                  <a:cubicBezTo>
                    <a:pt x="1003" y="909534"/>
                    <a:pt x="0" y="907113"/>
                    <a:pt x="0" y="904588"/>
                  </a:cubicBezTo>
                  <a:lnTo>
                    <a:pt x="0" y="9518"/>
                  </a:lnTo>
                  <a:cubicBezTo>
                    <a:pt x="0" y="6994"/>
                    <a:pt x="1003" y="4573"/>
                    <a:pt x="2788" y="2788"/>
                  </a:cubicBezTo>
                  <a:cubicBezTo>
                    <a:pt x="4573" y="1003"/>
                    <a:pt x="6994" y="0"/>
                    <a:pt x="9518" y="0"/>
                  </a:cubicBezTo>
                  <a:close/>
                </a:path>
              </a:pathLst>
            </a:custGeom>
            <a:solidFill>
              <a:srgbClr val="00569E"/>
            </a:solidFill>
          </p:spPr>
        </p:sp>
        <p:sp>
          <p:nvSpPr>
            <p:cNvPr id="18" name="TextBox 18"/>
            <p:cNvSpPr txBox="1"/>
            <p:nvPr/>
          </p:nvSpPr>
          <p:spPr>
            <a:xfrm>
              <a:off x="0" y="-38100"/>
              <a:ext cx="2999100" cy="952207"/>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2255593" y="4814991"/>
            <a:ext cx="2772169" cy="685553"/>
            <a:chOff x="0" y="0"/>
            <a:chExt cx="1013291" cy="250585"/>
          </a:xfrm>
        </p:grpSpPr>
        <p:sp>
          <p:nvSpPr>
            <p:cNvPr id="20" name="Freeform 20"/>
            <p:cNvSpPr/>
            <p:nvPr/>
          </p:nvSpPr>
          <p:spPr>
            <a:xfrm>
              <a:off x="0" y="0"/>
              <a:ext cx="1013291" cy="250585"/>
            </a:xfrm>
            <a:custGeom>
              <a:avLst/>
              <a:gdLst/>
              <a:ahLst/>
              <a:cxnLst/>
              <a:rect l="l" t="t" r="r" b="b"/>
              <a:pathLst>
                <a:path w="1013291" h="250585">
                  <a:moveTo>
                    <a:pt x="125293" y="0"/>
                  </a:moveTo>
                  <a:lnTo>
                    <a:pt x="887999" y="0"/>
                  </a:lnTo>
                  <a:cubicBezTo>
                    <a:pt x="921228" y="0"/>
                    <a:pt x="953097" y="13200"/>
                    <a:pt x="976594" y="36697"/>
                  </a:cubicBezTo>
                  <a:cubicBezTo>
                    <a:pt x="1000091" y="60194"/>
                    <a:pt x="1013291" y="92063"/>
                    <a:pt x="1013291" y="125293"/>
                  </a:cubicBezTo>
                  <a:lnTo>
                    <a:pt x="1013291" y="125293"/>
                  </a:lnTo>
                  <a:cubicBezTo>
                    <a:pt x="1013291" y="158522"/>
                    <a:pt x="1000091" y="190391"/>
                    <a:pt x="976594" y="213888"/>
                  </a:cubicBezTo>
                  <a:cubicBezTo>
                    <a:pt x="953097" y="237385"/>
                    <a:pt x="921228" y="250585"/>
                    <a:pt x="887999" y="250585"/>
                  </a:cubicBezTo>
                  <a:lnTo>
                    <a:pt x="125293" y="250585"/>
                  </a:lnTo>
                  <a:cubicBezTo>
                    <a:pt x="92063" y="250585"/>
                    <a:pt x="60194" y="237385"/>
                    <a:pt x="36697" y="213888"/>
                  </a:cubicBezTo>
                  <a:cubicBezTo>
                    <a:pt x="13200" y="190391"/>
                    <a:pt x="0" y="158522"/>
                    <a:pt x="0" y="125293"/>
                  </a:cubicBezTo>
                  <a:lnTo>
                    <a:pt x="0" y="125293"/>
                  </a:lnTo>
                  <a:cubicBezTo>
                    <a:pt x="0" y="92063"/>
                    <a:pt x="13200" y="60194"/>
                    <a:pt x="36697" y="36697"/>
                  </a:cubicBezTo>
                  <a:cubicBezTo>
                    <a:pt x="60194" y="13200"/>
                    <a:pt x="92063" y="0"/>
                    <a:pt x="125293" y="0"/>
                  </a:cubicBezTo>
                  <a:close/>
                </a:path>
              </a:pathLst>
            </a:custGeom>
            <a:gradFill rotWithShape="1">
              <a:gsLst>
                <a:gs pos="0">
                  <a:srgbClr val="00569E">
                    <a:alpha val="100000"/>
                  </a:srgbClr>
                </a:gs>
                <a:gs pos="100000">
                  <a:srgbClr val="014074">
                    <a:alpha val="100000"/>
                  </a:srgbClr>
                </a:gs>
              </a:gsLst>
              <a:path path="circle">
                <a:fillToRect r="100000" b="100000"/>
              </a:path>
              <a:tileRect l="-100000" t="-100000"/>
            </a:gradFill>
            <a:ln cap="rnd">
              <a:noFill/>
              <a:prstDash val="solid"/>
              <a:round/>
            </a:ln>
          </p:spPr>
        </p:sp>
        <p:sp>
          <p:nvSpPr>
            <p:cNvPr id="21" name="TextBox 21"/>
            <p:cNvSpPr txBox="1"/>
            <p:nvPr/>
          </p:nvSpPr>
          <p:spPr>
            <a:xfrm>
              <a:off x="0" y="-66675"/>
              <a:ext cx="1013291" cy="317260"/>
            </a:xfrm>
            <a:prstGeom prst="rect">
              <a:avLst/>
            </a:prstGeom>
          </p:spPr>
          <p:txBody>
            <a:bodyPr lIns="0" tIns="0" rIns="0" bIns="0" rtlCol="0" anchor="ctr"/>
            <a:lstStyle/>
            <a:p>
              <a:pPr marL="0" lvl="0" indent="0" algn="ctr">
                <a:lnSpc>
                  <a:spcPts val="3480"/>
                </a:lnSpc>
                <a:spcBef>
                  <a:spcPct val="0"/>
                </a:spcBef>
              </a:pPr>
              <a:r>
                <a:rPr lang="en-US" sz="2486">
                  <a:solidFill>
                    <a:srgbClr val="FFFFFF"/>
                  </a:solidFill>
                  <a:latin typeface="Poppins Bold"/>
                </a:rPr>
                <a:t>Data Collection</a:t>
              </a:r>
            </a:p>
          </p:txBody>
        </p:sp>
      </p:grpSp>
      <p:grpSp>
        <p:nvGrpSpPr>
          <p:cNvPr id="22" name="Group 22"/>
          <p:cNvGrpSpPr/>
          <p:nvPr/>
        </p:nvGrpSpPr>
        <p:grpSpPr>
          <a:xfrm>
            <a:off x="5714178" y="4785914"/>
            <a:ext cx="3231593" cy="743708"/>
            <a:chOff x="0" y="0"/>
            <a:chExt cx="1181221" cy="271842"/>
          </a:xfrm>
        </p:grpSpPr>
        <p:sp>
          <p:nvSpPr>
            <p:cNvPr id="23" name="Freeform 23"/>
            <p:cNvSpPr/>
            <p:nvPr/>
          </p:nvSpPr>
          <p:spPr>
            <a:xfrm>
              <a:off x="0" y="0"/>
              <a:ext cx="1181221" cy="271842"/>
            </a:xfrm>
            <a:custGeom>
              <a:avLst/>
              <a:gdLst/>
              <a:ahLst/>
              <a:cxnLst/>
              <a:rect l="l" t="t" r="r" b="b"/>
              <a:pathLst>
                <a:path w="1181221" h="271842">
                  <a:moveTo>
                    <a:pt x="110202" y="0"/>
                  </a:moveTo>
                  <a:lnTo>
                    <a:pt x="1071019" y="0"/>
                  </a:lnTo>
                  <a:cubicBezTo>
                    <a:pt x="1131882" y="0"/>
                    <a:pt x="1181221" y="49339"/>
                    <a:pt x="1181221" y="110202"/>
                  </a:cubicBezTo>
                  <a:lnTo>
                    <a:pt x="1181221" y="161640"/>
                  </a:lnTo>
                  <a:cubicBezTo>
                    <a:pt x="1181221" y="190868"/>
                    <a:pt x="1169610" y="218898"/>
                    <a:pt x="1148943" y="239565"/>
                  </a:cubicBezTo>
                  <a:cubicBezTo>
                    <a:pt x="1128277" y="260232"/>
                    <a:pt x="1100246" y="271842"/>
                    <a:pt x="1071019" y="271842"/>
                  </a:cubicBezTo>
                  <a:lnTo>
                    <a:pt x="110202" y="271842"/>
                  </a:lnTo>
                  <a:cubicBezTo>
                    <a:pt x="80975" y="271842"/>
                    <a:pt x="52944" y="260232"/>
                    <a:pt x="32277" y="239565"/>
                  </a:cubicBezTo>
                  <a:cubicBezTo>
                    <a:pt x="11611" y="218898"/>
                    <a:pt x="0" y="190868"/>
                    <a:pt x="0" y="161640"/>
                  </a:cubicBezTo>
                  <a:lnTo>
                    <a:pt x="0" y="110202"/>
                  </a:lnTo>
                  <a:cubicBezTo>
                    <a:pt x="0" y="80975"/>
                    <a:pt x="11611" y="52944"/>
                    <a:pt x="32277" y="32277"/>
                  </a:cubicBezTo>
                  <a:cubicBezTo>
                    <a:pt x="52944" y="11611"/>
                    <a:pt x="80975" y="0"/>
                    <a:pt x="110202" y="0"/>
                  </a:cubicBezTo>
                  <a:close/>
                </a:path>
              </a:pathLst>
            </a:custGeom>
            <a:gradFill rotWithShape="1">
              <a:gsLst>
                <a:gs pos="0">
                  <a:srgbClr val="00569E">
                    <a:alpha val="100000"/>
                  </a:srgbClr>
                </a:gs>
                <a:gs pos="100000">
                  <a:srgbClr val="014074">
                    <a:alpha val="100000"/>
                  </a:srgbClr>
                </a:gs>
              </a:gsLst>
              <a:path path="circle">
                <a:fillToRect r="100000" b="100000"/>
              </a:path>
              <a:tileRect l="-100000" t="-100000"/>
            </a:gradFill>
            <a:ln cap="rnd">
              <a:noFill/>
              <a:prstDash val="solid"/>
              <a:round/>
            </a:ln>
          </p:spPr>
        </p:sp>
        <p:sp>
          <p:nvSpPr>
            <p:cNvPr id="24" name="TextBox 24"/>
            <p:cNvSpPr txBox="1"/>
            <p:nvPr/>
          </p:nvSpPr>
          <p:spPr>
            <a:xfrm>
              <a:off x="0" y="-66675"/>
              <a:ext cx="1181221" cy="338517"/>
            </a:xfrm>
            <a:prstGeom prst="rect">
              <a:avLst/>
            </a:prstGeom>
          </p:spPr>
          <p:txBody>
            <a:bodyPr lIns="0" tIns="0" rIns="0" bIns="0" rtlCol="0" anchor="ctr"/>
            <a:lstStyle/>
            <a:p>
              <a:pPr marL="0" lvl="0" indent="0" algn="ctr">
                <a:lnSpc>
                  <a:spcPts val="3480"/>
                </a:lnSpc>
                <a:spcBef>
                  <a:spcPct val="0"/>
                </a:spcBef>
              </a:pPr>
              <a:r>
                <a:rPr lang="en-US" sz="2486">
                  <a:solidFill>
                    <a:srgbClr val="FFFFFF"/>
                  </a:solidFill>
                  <a:latin typeface="Poppins Bold"/>
                </a:rPr>
                <a:t>Clean &amp; Preprocess</a:t>
              </a:r>
            </a:p>
          </p:txBody>
        </p:sp>
      </p:grpSp>
      <p:grpSp>
        <p:nvGrpSpPr>
          <p:cNvPr id="25" name="Group 25"/>
          <p:cNvGrpSpPr/>
          <p:nvPr/>
        </p:nvGrpSpPr>
        <p:grpSpPr>
          <a:xfrm>
            <a:off x="9569222" y="4814991"/>
            <a:ext cx="2670160" cy="685553"/>
            <a:chOff x="0" y="0"/>
            <a:chExt cx="976004" cy="250585"/>
          </a:xfrm>
        </p:grpSpPr>
        <p:sp>
          <p:nvSpPr>
            <p:cNvPr id="26" name="Freeform 26"/>
            <p:cNvSpPr/>
            <p:nvPr/>
          </p:nvSpPr>
          <p:spPr>
            <a:xfrm>
              <a:off x="0" y="0"/>
              <a:ext cx="976004" cy="250585"/>
            </a:xfrm>
            <a:custGeom>
              <a:avLst/>
              <a:gdLst/>
              <a:ahLst/>
              <a:cxnLst/>
              <a:rect l="l" t="t" r="r" b="b"/>
              <a:pathLst>
                <a:path w="976004" h="250585">
                  <a:moveTo>
                    <a:pt x="125293" y="0"/>
                  </a:moveTo>
                  <a:lnTo>
                    <a:pt x="850712" y="0"/>
                  </a:lnTo>
                  <a:cubicBezTo>
                    <a:pt x="883941" y="0"/>
                    <a:pt x="915810" y="13200"/>
                    <a:pt x="939307" y="36697"/>
                  </a:cubicBezTo>
                  <a:cubicBezTo>
                    <a:pt x="962804" y="60194"/>
                    <a:pt x="976004" y="92063"/>
                    <a:pt x="976004" y="125293"/>
                  </a:cubicBezTo>
                  <a:lnTo>
                    <a:pt x="976004" y="125293"/>
                  </a:lnTo>
                  <a:cubicBezTo>
                    <a:pt x="976004" y="158522"/>
                    <a:pt x="962804" y="190391"/>
                    <a:pt x="939307" y="213888"/>
                  </a:cubicBezTo>
                  <a:cubicBezTo>
                    <a:pt x="915810" y="237385"/>
                    <a:pt x="883941" y="250585"/>
                    <a:pt x="850712" y="250585"/>
                  </a:cubicBezTo>
                  <a:lnTo>
                    <a:pt x="125293" y="250585"/>
                  </a:lnTo>
                  <a:cubicBezTo>
                    <a:pt x="92063" y="250585"/>
                    <a:pt x="60194" y="237385"/>
                    <a:pt x="36697" y="213888"/>
                  </a:cubicBezTo>
                  <a:cubicBezTo>
                    <a:pt x="13200" y="190391"/>
                    <a:pt x="0" y="158522"/>
                    <a:pt x="0" y="125293"/>
                  </a:cubicBezTo>
                  <a:lnTo>
                    <a:pt x="0" y="125293"/>
                  </a:lnTo>
                  <a:cubicBezTo>
                    <a:pt x="0" y="92063"/>
                    <a:pt x="13200" y="60194"/>
                    <a:pt x="36697" y="36697"/>
                  </a:cubicBezTo>
                  <a:cubicBezTo>
                    <a:pt x="60194" y="13200"/>
                    <a:pt x="92063" y="0"/>
                    <a:pt x="125293" y="0"/>
                  </a:cubicBezTo>
                  <a:close/>
                </a:path>
              </a:pathLst>
            </a:custGeom>
            <a:gradFill rotWithShape="1">
              <a:gsLst>
                <a:gs pos="0">
                  <a:srgbClr val="00569E">
                    <a:alpha val="100000"/>
                  </a:srgbClr>
                </a:gs>
                <a:gs pos="100000">
                  <a:srgbClr val="014074">
                    <a:alpha val="100000"/>
                  </a:srgbClr>
                </a:gs>
              </a:gsLst>
              <a:path path="circle">
                <a:fillToRect r="100000" b="100000"/>
              </a:path>
              <a:tileRect l="-100000" t="-100000"/>
            </a:gradFill>
            <a:ln cap="rnd">
              <a:noFill/>
              <a:prstDash val="solid"/>
              <a:round/>
            </a:ln>
          </p:spPr>
        </p:sp>
        <p:sp>
          <p:nvSpPr>
            <p:cNvPr id="27" name="TextBox 27"/>
            <p:cNvSpPr txBox="1"/>
            <p:nvPr/>
          </p:nvSpPr>
          <p:spPr>
            <a:xfrm>
              <a:off x="0" y="-66675"/>
              <a:ext cx="976004" cy="317260"/>
            </a:xfrm>
            <a:prstGeom prst="rect">
              <a:avLst/>
            </a:prstGeom>
          </p:spPr>
          <p:txBody>
            <a:bodyPr lIns="0" tIns="0" rIns="0" bIns="0" rtlCol="0" anchor="ctr"/>
            <a:lstStyle/>
            <a:p>
              <a:pPr marL="0" lvl="0" indent="0" algn="ctr">
                <a:lnSpc>
                  <a:spcPts val="3480"/>
                </a:lnSpc>
                <a:spcBef>
                  <a:spcPct val="0"/>
                </a:spcBef>
              </a:pPr>
              <a:r>
                <a:rPr lang="en-US" sz="2486">
                  <a:solidFill>
                    <a:srgbClr val="FFFFFF"/>
                  </a:solidFill>
                  <a:latin typeface="Poppins Bold"/>
                </a:rPr>
                <a:t>EDA</a:t>
              </a:r>
            </a:p>
          </p:txBody>
        </p:sp>
      </p:grpSp>
      <p:sp>
        <p:nvSpPr>
          <p:cNvPr id="28" name="TextBox 28"/>
          <p:cNvSpPr txBox="1"/>
          <p:nvPr/>
        </p:nvSpPr>
        <p:spPr>
          <a:xfrm>
            <a:off x="2310929" y="5643420"/>
            <a:ext cx="2661498" cy="2367479"/>
          </a:xfrm>
          <a:prstGeom prst="rect">
            <a:avLst/>
          </a:prstGeom>
        </p:spPr>
        <p:txBody>
          <a:bodyPr lIns="0" tIns="0" rIns="0" bIns="0" rtlCol="0" anchor="t">
            <a:spAutoFit/>
          </a:bodyPr>
          <a:lstStyle/>
          <a:p>
            <a:pPr marL="0" lvl="0" indent="0" algn="ctr">
              <a:lnSpc>
                <a:spcPts val="2334"/>
              </a:lnSpc>
              <a:spcBef>
                <a:spcPct val="0"/>
              </a:spcBef>
            </a:pPr>
            <a:r>
              <a:rPr lang="en-US" sz="1667" spc="-33" dirty="0">
                <a:solidFill>
                  <a:srgbClr val="FDFDFD"/>
                </a:solidFill>
                <a:latin typeface="Poppins"/>
              </a:rPr>
              <a:t>Data in the </a:t>
            </a:r>
            <a:r>
              <a:rPr lang="en-US" sz="1667" spc="-33" dirty="0" err="1">
                <a:solidFill>
                  <a:srgbClr val="FDFDFD"/>
                </a:solidFill>
                <a:latin typeface="Poppins"/>
              </a:rPr>
              <a:t>csv</a:t>
            </a:r>
            <a:r>
              <a:rPr lang="en-US" sz="1667" spc="-33" dirty="0">
                <a:solidFill>
                  <a:srgbClr val="FDFDFD"/>
                </a:solidFill>
                <a:latin typeface="Poppins"/>
              </a:rPr>
              <a:t> form have been taken from the </a:t>
            </a:r>
            <a:r>
              <a:rPr lang="en-US" sz="1667" spc="-33" dirty="0" smtClean="0">
                <a:solidFill>
                  <a:srgbClr val="FDFDFD"/>
                </a:solidFill>
                <a:latin typeface="Poppins"/>
              </a:rPr>
              <a:t>stack-holders  of </a:t>
            </a:r>
            <a:r>
              <a:rPr lang="en-US" sz="1667" spc="-33" dirty="0">
                <a:solidFill>
                  <a:srgbClr val="FDFDFD"/>
                </a:solidFill>
                <a:latin typeface="Poppins"/>
              </a:rPr>
              <a:t>the company. This data contains more than 73 thousand rows and 24 </a:t>
            </a:r>
            <a:r>
              <a:rPr lang="en-US" sz="1667" spc="-33" dirty="0" smtClean="0">
                <a:solidFill>
                  <a:srgbClr val="FDFDFD"/>
                </a:solidFill>
                <a:latin typeface="Poppins"/>
              </a:rPr>
              <a:t>columns </a:t>
            </a:r>
            <a:r>
              <a:rPr lang="en-US" sz="1667" spc="-33" dirty="0">
                <a:solidFill>
                  <a:srgbClr val="FDFDFD"/>
                </a:solidFill>
                <a:latin typeface="Poppins"/>
              </a:rPr>
              <a:t>which includes </a:t>
            </a:r>
            <a:r>
              <a:rPr lang="en-US" sz="1667" spc="-33" dirty="0" smtClean="0">
                <a:solidFill>
                  <a:srgbClr val="FDFDFD"/>
                </a:solidFill>
                <a:latin typeface="Poppins"/>
              </a:rPr>
              <a:t>job , age </a:t>
            </a:r>
            <a:r>
              <a:rPr lang="en-US" sz="1667" spc="-33" dirty="0">
                <a:solidFill>
                  <a:srgbClr val="FDFDFD"/>
                </a:solidFill>
                <a:latin typeface="Poppins"/>
              </a:rPr>
              <a:t>and gender etc.</a:t>
            </a:r>
          </a:p>
        </p:txBody>
      </p:sp>
      <p:sp>
        <p:nvSpPr>
          <p:cNvPr id="29" name="TextBox 29"/>
          <p:cNvSpPr txBox="1"/>
          <p:nvPr/>
        </p:nvSpPr>
        <p:spPr>
          <a:xfrm>
            <a:off x="5999225" y="5643420"/>
            <a:ext cx="2661498" cy="2662754"/>
          </a:xfrm>
          <a:prstGeom prst="rect">
            <a:avLst/>
          </a:prstGeom>
        </p:spPr>
        <p:txBody>
          <a:bodyPr lIns="0" tIns="0" rIns="0" bIns="0" rtlCol="0" anchor="t">
            <a:spAutoFit/>
          </a:bodyPr>
          <a:lstStyle/>
          <a:p>
            <a:pPr marL="0" lvl="0" indent="0" algn="ctr">
              <a:lnSpc>
                <a:spcPts val="2334"/>
              </a:lnSpc>
              <a:spcBef>
                <a:spcPct val="0"/>
              </a:spcBef>
            </a:pPr>
            <a:r>
              <a:rPr lang="en-US" sz="1667" spc="-33" dirty="0">
                <a:solidFill>
                  <a:srgbClr val="FDFDFD"/>
                </a:solidFill>
                <a:latin typeface="Poppins"/>
              </a:rPr>
              <a:t>After that data have been cleaned from the outliers and null </a:t>
            </a:r>
            <a:r>
              <a:rPr lang="en-US" sz="1667" spc="-33" dirty="0" err="1">
                <a:solidFill>
                  <a:srgbClr val="FDFDFD"/>
                </a:solidFill>
                <a:latin typeface="Poppins"/>
              </a:rPr>
              <a:t>vlues</a:t>
            </a:r>
            <a:r>
              <a:rPr lang="en-US" sz="1667" spc="-33" dirty="0">
                <a:solidFill>
                  <a:srgbClr val="FDFDFD"/>
                </a:solidFill>
                <a:latin typeface="Poppins"/>
              </a:rPr>
              <a:t>. Apart from </a:t>
            </a:r>
            <a:r>
              <a:rPr lang="en-US" sz="1667" spc="-33" dirty="0" smtClean="0">
                <a:solidFill>
                  <a:srgbClr val="FDFDFD"/>
                </a:solidFill>
                <a:latin typeface="Poppins"/>
              </a:rPr>
              <a:t>this , some </a:t>
            </a:r>
            <a:r>
              <a:rPr lang="en-US" sz="1667" spc="-33" dirty="0">
                <a:solidFill>
                  <a:srgbClr val="FDFDFD"/>
                </a:solidFill>
                <a:latin typeface="Poppins"/>
              </a:rPr>
              <a:t>type of encoding is also used to encode the data from the string format into numerical form which is a need of ML Algorithm.</a:t>
            </a:r>
          </a:p>
        </p:txBody>
      </p:sp>
      <p:sp>
        <p:nvSpPr>
          <p:cNvPr id="30" name="TextBox 30"/>
          <p:cNvSpPr txBox="1"/>
          <p:nvPr/>
        </p:nvSpPr>
        <p:spPr>
          <a:xfrm>
            <a:off x="9633028" y="5571359"/>
            <a:ext cx="2661498" cy="2958029"/>
          </a:xfrm>
          <a:prstGeom prst="rect">
            <a:avLst/>
          </a:prstGeom>
        </p:spPr>
        <p:txBody>
          <a:bodyPr lIns="0" tIns="0" rIns="0" bIns="0" rtlCol="0" anchor="t">
            <a:spAutoFit/>
          </a:bodyPr>
          <a:lstStyle/>
          <a:p>
            <a:pPr marL="0" lvl="0" indent="0" algn="ctr">
              <a:lnSpc>
                <a:spcPts val="2334"/>
              </a:lnSpc>
              <a:spcBef>
                <a:spcPct val="0"/>
              </a:spcBef>
            </a:pPr>
            <a:r>
              <a:rPr lang="en-US" sz="1667" spc="-33" dirty="0">
                <a:solidFill>
                  <a:srgbClr val="FDFDFD"/>
                </a:solidFill>
                <a:latin typeface="Poppins"/>
              </a:rPr>
              <a:t>Exploratory Data Analysis have been done in a detailed way to get the useful insights and find out the way of why the employees left the company. </a:t>
            </a:r>
            <a:r>
              <a:rPr lang="en-US" sz="1667" spc="-33" dirty="0" err="1">
                <a:solidFill>
                  <a:srgbClr val="FDFDFD"/>
                </a:solidFill>
                <a:latin typeface="Poppins"/>
              </a:rPr>
              <a:t>So,in</a:t>
            </a:r>
            <a:r>
              <a:rPr lang="en-US" sz="1667" spc="-33" dirty="0">
                <a:solidFill>
                  <a:srgbClr val="FDFDFD"/>
                </a:solidFill>
                <a:latin typeface="Poppins"/>
              </a:rPr>
              <a:t> that </a:t>
            </a:r>
            <a:r>
              <a:rPr lang="en-US" sz="1667" spc="-33" dirty="0" err="1">
                <a:solidFill>
                  <a:srgbClr val="FDFDFD"/>
                </a:solidFill>
                <a:latin typeface="Poppins"/>
              </a:rPr>
              <a:t>phase,EDA</a:t>
            </a:r>
            <a:r>
              <a:rPr lang="en-US" sz="1667" spc="-33" dirty="0">
                <a:solidFill>
                  <a:srgbClr val="FDFDFD"/>
                </a:solidFill>
                <a:latin typeface="Poppins"/>
              </a:rPr>
              <a:t> had been done with the help of pandas and </a:t>
            </a:r>
            <a:r>
              <a:rPr lang="en-US" sz="1667" spc="-33" dirty="0" err="1">
                <a:solidFill>
                  <a:srgbClr val="FDFDFD"/>
                </a:solidFill>
                <a:latin typeface="Poppins"/>
              </a:rPr>
              <a:t>seborn</a:t>
            </a:r>
            <a:endParaRPr lang="en-US" sz="1667" spc="-33" dirty="0">
              <a:solidFill>
                <a:srgbClr val="FDFDFD"/>
              </a:solidFill>
              <a:latin typeface="Poppins"/>
            </a:endParaRPr>
          </a:p>
        </p:txBody>
      </p:sp>
      <p:sp>
        <p:nvSpPr>
          <p:cNvPr id="31" name="Freeform 31"/>
          <p:cNvSpPr/>
          <p:nvPr/>
        </p:nvSpPr>
        <p:spPr>
          <a:xfrm>
            <a:off x="43600" y="0"/>
            <a:ext cx="3849567" cy="970302"/>
          </a:xfrm>
          <a:custGeom>
            <a:avLst/>
            <a:gdLst/>
            <a:ahLst/>
            <a:cxnLst/>
            <a:rect l="l" t="t" r="r" b="b"/>
            <a:pathLst>
              <a:path w="3849567" h="970302">
                <a:moveTo>
                  <a:pt x="0" y="0"/>
                </a:moveTo>
                <a:lnTo>
                  <a:pt x="3849567" y="0"/>
                </a:lnTo>
                <a:lnTo>
                  <a:pt x="3849567" y="970302"/>
                </a:lnTo>
                <a:lnTo>
                  <a:pt x="0" y="970302"/>
                </a:lnTo>
                <a:lnTo>
                  <a:pt x="0" y="0"/>
                </a:lnTo>
                <a:close/>
              </a:path>
            </a:pathLst>
          </a:custGeom>
          <a:blipFill>
            <a:blip r:embed="rId4"/>
            <a:stretch>
              <a:fillRect/>
            </a:stretch>
          </a:blipFill>
        </p:spPr>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3266830" y="0"/>
            <a:ext cx="5021170" cy="10287000"/>
            <a:chOff x="0" y="0"/>
            <a:chExt cx="1322448" cy="2709333"/>
          </a:xfrm>
        </p:grpSpPr>
        <p:sp>
          <p:nvSpPr>
            <p:cNvPr id="3" name="Freeform 3"/>
            <p:cNvSpPr/>
            <p:nvPr/>
          </p:nvSpPr>
          <p:spPr>
            <a:xfrm>
              <a:off x="0" y="0"/>
              <a:ext cx="1322448" cy="2709333"/>
            </a:xfrm>
            <a:custGeom>
              <a:avLst/>
              <a:gdLst/>
              <a:ahLst/>
              <a:cxnLst/>
              <a:rect l="l" t="t" r="r" b="b"/>
              <a:pathLst>
                <a:path w="1322448" h="2709333">
                  <a:moveTo>
                    <a:pt x="0" y="0"/>
                  </a:moveTo>
                  <a:lnTo>
                    <a:pt x="1322448" y="0"/>
                  </a:lnTo>
                  <a:lnTo>
                    <a:pt x="1322448" y="2709333"/>
                  </a:lnTo>
                  <a:lnTo>
                    <a:pt x="0" y="2709333"/>
                  </a:lnTo>
                  <a:close/>
                </a:path>
              </a:pathLst>
            </a:custGeom>
            <a:solidFill>
              <a:srgbClr val="051D40"/>
            </a:solidFill>
          </p:spPr>
        </p:sp>
        <p:sp>
          <p:nvSpPr>
            <p:cNvPr id="4" name="TextBox 4"/>
            <p:cNvSpPr txBox="1"/>
            <p:nvPr/>
          </p:nvSpPr>
          <p:spPr>
            <a:xfrm>
              <a:off x="0" y="-38100"/>
              <a:ext cx="1322448" cy="2747433"/>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609132" y="1223501"/>
            <a:ext cx="7922504" cy="771523"/>
          </a:xfrm>
          <a:prstGeom prst="rect">
            <a:avLst/>
          </a:prstGeom>
        </p:spPr>
        <p:txBody>
          <a:bodyPr lIns="0" tIns="0" rIns="0" bIns="0" rtlCol="0" anchor="t">
            <a:spAutoFit/>
          </a:bodyPr>
          <a:lstStyle/>
          <a:p>
            <a:pPr marL="0" lvl="0" indent="0" algn="l">
              <a:lnSpc>
                <a:spcPts val="6300"/>
              </a:lnSpc>
              <a:spcBef>
                <a:spcPct val="0"/>
              </a:spcBef>
            </a:pPr>
            <a:r>
              <a:rPr lang="en-US" sz="4500">
                <a:solidFill>
                  <a:srgbClr val="051D40"/>
                </a:solidFill>
                <a:latin typeface="Open Sans Extra Bold"/>
              </a:rPr>
              <a:t>Methodology Contd....</a:t>
            </a:r>
          </a:p>
        </p:txBody>
      </p:sp>
      <p:grpSp>
        <p:nvGrpSpPr>
          <p:cNvPr id="6" name="Group 6"/>
          <p:cNvGrpSpPr/>
          <p:nvPr/>
        </p:nvGrpSpPr>
        <p:grpSpPr>
          <a:xfrm>
            <a:off x="-1595820" y="-1782102"/>
            <a:ext cx="3564204" cy="356420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51D40">
                  <a:alpha val="15686"/>
                </a:srgbClr>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0350786" y="344135"/>
            <a:ext cx="8027935" cy="9598729"/>
            <a:chOff x="0" y="0"/>
            <a:chExt cx="8603361" cy="10286746"/>
          </a:xfrm>
        </p:grpSpPr>
        <p:sp>
          <p:nvSpPr>
            <p:cNvPr id="10" name="Freeform 10"/>
            <p:cNvSpPr/>
            <p:nvPr/>
          </p:nvSpPr>
          <p:spPr>
            <a:xfrm>
              <a:off x="-2794" y="-127"/>
              <a:ext cx="8606155" cy="10286873"/>
            </a:xfrm>
            <a:custGeom>
              <a:avLst/>
              <a:gdLst/>
              <a:ahLst/>
              <a:cxnLst/>
              <a:rect l="l" t="t" r="r" b="b"/>
              <a:pathLst>
                <a:path w="8606155" h="10286873">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2"/>
              <a:stretch>
                <a:fillRect l="-28002" r="-51461"/>
              </a:stretch>
            </a:blipFill>
          </p:spPr>
        </p:sp>
      </p:grpSp>
      <p:grpSp>
        <p:nvGrpSpPr>
          <p:cNvPr id="11" name="Group 11"/>
          <p:cNvGrpSpPr/>
          <p:nvPr/>
        </p:nvGrpSpPr>
        <p:grpSpPr>
          <a:xfrm>
            <a:off x="14700679" y="7074186"/>
            <a:ext cx="5946973" cy="5946973"/>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1594175" y="8410948"/>
            <a:ext cx="11402164" cy="711357"/>
          </a:xfrm>
          <a:custGeom>
            <a:avLst/>
            <a:gdLst/>
            <a:ahLst/>
            <a:cxnLst/>
            <a:rect l="l" t="t" r="r" b="b"/>
            <a:pathLst>
              <a:path w="11402164" h="711357">
                <a:moveTo>
                  <a:pt x="0" y="0"/>
                </a:moveTo>
                <a:lnTo>
                  <a:pt x="11402164" y="0"/>
                </a:lnTo>
                <a:lnTo>
                  <a:pt x="11402164" y="711358"/>
                </a:lnTo>
                <a:lnTo>
                  <a:pt x="0" y="711358"/>
                </a:lnTo>
                <a:lnTo>
                  <a:pt x="0" y="0"/>
                </a:lnTo>
                <a:close/>
              </a:path>
            </a:pathLst>
          </a:custGeom>
          <a:blipFill>
            <a:blip r:embed="rId3"/>
            <a:stretch>
              <a:fillRect t="-216567"/>
            </a:stretch>
          </a:blipFill>
        </p:spPr>
      </p:sp>
      <p:grpSp>
        <p:nvGrpSpPr>
          <p:cNvPr id="15" name="Group 15"/>
          <p:cNvGrpSpPr/>
          <p:nvPr/>
        </p:nvGrpSpPr>
        <p:grpSpPr>
          <a:xfrm>
            <a:off x="1242383" y="3950508"/>
            <a:ext cx="11146015" cy="3470749"/>
            <a:chOff x="0" y="0"/>
            <a:chExt cx="2935576" cy="914107"/>
          </a:xfrm>
        </p:grpSpPr>
        <p:sp>
          <p:nvSpPr>
            <p:cNvPr id="16" name="Freeform 16"/>
            <p:cNvSpPr/>
            <p:nvPr/>
          </p:nvSpPr>
          <p:spPr>
            <a:xfrm>
              <a:off x="0" y="0"/>
              <a:ext cx="2935576" cy="914107"/>
            </a:xfrm>
            <a:custGeom>
              <a:avLst/>
              <a:gdLst/>
              <a:ahLst/>
              <a:cxnLst/>
              <a:rect l="l" t="t" r="r" b="b"/>
              <a:pathLst>
                <a:path w="2935576" h="914107">
                  <a:moveTo>
                    <a:pt x="9724" y="0"/>
                  </a:moveTo>
                  <a:lnTo>
                    <a:pt x="2925852" y="0"/>
                  </a:lnTo>
                  <a:cubicBezTo>
                    <a:pt x="2928431" y="0"/>
                    <a:pt x="2930904" y="1025"/>
                    <a:pt x="2932728" y="2848"/>
                  </a:cubicBezTo>
                  <a:cubicBezTo>
                    <a:pt x="2934551" y="4672"/>
                    <a:pt x="2935576" y="7145"/>
                    <a:pt x="2935576" y="9724"/>
                  </a:cubicBezTo>
                  <a:lnTo>
                    <a:pt x="2935576" y="904382"/>
                  </a:lnTo>
                  <a:cubicBezTo>
                    <a:pt x="2935576" y="909753"/>
                    <a:pt x="2931222" y="914107"/>
                    <a:pt x="2925852" y="914107"/>
                  </a:cubicBezTo>
                  <a:lnTo>
                    <a:pt x="9724" y="914107"/>
                  </a:lnTo>
                  <a:cubicBezTo>
                    <a:pt x="7145" y="914107"/>
                    <a:pt x="4672" y="913082"/>
                    <a:pt x="2848" y="911259"/>
                  </a:cubicBezTo>
                  <a:cubicBezTo>
                    <a:pt x="1025" y="909435"/>
                    <a:pt x="0" y="906962"/>
                    <a:pt x="0" y="904382"/>
                  </a:cubicBezTo>
                  <a:lnTo>
                    <a:pt x="0" y="9724"/>
                  </a:lnTo>
                  <a:cubicBezTo>
                    <a:pt x="0" y="4354"/>
                    <a:pt x="4354" y="0"/>
                    <a:pt x="9724" y="0"/>
                  </a:cubicBezTo>
                  <a:close/>
                </a:path>
              </a:pathLst>
            </a:custGeom>
            <a:solidFill>
              <a:srgbClr val="00569E"/>
            </a:solidFill>
          </p:spPr>
        </p:sp>
        <p:sp>
          <p:nvSpPr>
            <p:cNvPr id="17" name="TextBox 17"/>
            <p:cNvSpPr txBox="1"/>
            <p:nvPr/>
          </p:nvSpPr>
          <p:spPr>
            <a:xfrm>
              <a:off x="0" y="-38100"/>
              <a:ext cx="2935576" cy="952207"/>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525159" y="3607731"/>
            <a:ext cx="3460747" cy="685553"/>
            <a:chOff x="0" y="0"/>
            <a:chExt cx="1264982" cy="250585"/>
          </a:xfrm>
        </p:grpSpPr>
        <p:sp>
          <p:nvSpPr>
            <p:cNvPr id="19" name="Freeform 19"/>
            <p:cNvSpPr/>
            <p:nvPr/>
          </p:nvSpPr>
          <p:spPr>
            <a:xfrm>
              <a:off x="0" y="0"/>
              <a:ext cx="1264982" cy="250585"/>
            </a:xfrm>
            <a:custGeom>
              <a:avLst/>
              <a:gdLst/>
              <a:ahLst/>
              <a:cxnLst/>
              <a:rect l="l" t="t" r="r" b="b"/>
              <a:pathLst>
                <a:path w="1264982" h="250585">
                  <a:moveTo>
                    <a:pt x="102905" y="0"/>
                  </a:moveTo>
                  <a:lnTo>
                    <a:pt x="1162077" y="0"/>
                  </a:lnTo>
                  <a:cubicBezTo>
                    <a:pt x="1189369" y="0"/>
                    <a:pt x="1215543" y="10842"/>
                    <a:pt x="1234842" y="30140"/>
                  </a:cubicBezTo>
                  <a:cubicBezTo>
                    <a:pt x="1254140" y="49439"/>
                    <a:pt x="1264982" y="75613"/>
                    <a:pt x="1264982" y="102905"/>
                  </a:cubicBezTo>
                  <a:lnTo>
                    <a:pt x="1264982" y="147680"/>
                  </a:lnTo>
                  <a:cubicBezTo>
                    <a:pt x="1264982" y="204513"/>
                    <a:pt x="1218910" y="250585"/>
                    <a:pt x="1162077" y="250585"/>
                  </a:cubicBezTo>
                  <a:lnTo>
                    <a:pt x="102905" y="250585"/>
                  </a:lnTo>
                  <a:cubicBezTo>
                    <a:pt x="46072" y="250585"/>
                    <a:pt x="0" y="204513"/>
                    <a:pt x="0" y="147680"/>
                  </a:cubicBezTo>
                  <a:lnTo>
                    <a:pt x="0" y="102905"/>
                  </a:lnTo>
                  <a:cubicBezTo>
                    <a:pt x="0" y="46072"/>
                    <a:pt x="46072" y="0"/>
                    <a:pt x="102905" y="0"/>
                  </a:cubicBezTo>
                  <a:close/>
                </a:path>
              </a:pathLst>
            </a:custGeom>
            <a:gradFill rotWithShape="1">
              <a:gsLst>
                <a:gs pos="0">
                  <a:srgbClr val="00569E">
                    <a:alpha val="100000"/>
                  </a:srgbClr>
                </a:gs>
                <a:gs pos="100000">
                  <a:srgbClr val="014074">
                    <a:alpha val="100000"/>
                  </a:srgbClr>
                </a:gs>
              </a:gsLst>
              <a:path path="circle">
                <a:fillToRect r="100000" b="100000"/>
              </a:path>
              <a:tileRect l="-100000" t="-100000"/>
            </a:gradFill>
            <a:ln cap="rnd">
              <a:noFill/>
              <a:prstDash val="solid"/>
              <a:round/>
            </a:ln>
          </p:spPr>
        </p:sp>
        <p:sp>
          <p:nvSpPr>
            <p:cNvPr id="20" name="TextBox 20"/>
            <p:cNvSpPr txBox="1"/>
            <p:nvPr/>
          </p:nvSpPr>
          <p:spPr>
            <a:xfrm>
              <a:off x="0" y="-66675"/>
              <a:ext cx="1264982" cy="317260"/>
            </a:xfrm>
            <a:prstGeom prst="rect">
              <a:avLst/>
            </a:prstGeom>
          </p:spPr>
          <p:txBody>
            <a:bodyPr lIns="0" tIns="0" rIns="0" bIns="0" rtlCol="0" anchor="ctr"/>
            <a:lstStyle/>
            <a:p>
              <a:pPr marL="0" lvl="0" indent="0" algn="ctr">
                <a:lnSpc>
                  <a:spcPts val="3480"/>
                </a:lnSpc>
                <a:spcBef>
                  <a:spcPct val="0"/>
                </a:spcBef>
              </a:pPr>
              <a:r>
                <a:rPr lang="en-US" sz="2486">
                  <a:solidFill>
                    <a:srgbClr val="FFFFFF"/>
                  </a:solidFill>
                  <a:latin typeface="Poppins Bold"/>
                </a:rPr>
                <a:t>Feature Engineering</a:t>
              </a:r>
            </a:p>
          </p:txBody>
        </p:sp>
      </p:grpSp>
      <p:grpSp>
        <p:nvGrpSpPr>
          <p:cNvPr id="21" name="Group 21"/>
          <p:cNvGrpSpPr/>
          <p:nvPr/>
        </p:nvGrpSpPr>
        <p:grpSpPr>
          <a:xfrm>
            <a:off x="5355393" y="3574090"/>
            <a:ext cx="3737002" cy="719194"/>
            <a:chOff x="0" y="0"/>
            <a:chExt cx="1365959" cy="262882"/>
          </a:xfrm>
        </p:grpSpPr>
        <p:sp>
          <p:nvSpPr>
            <p:cNvPr id="22" name="Freeform 22"/>
            <p:cNvSpPr/>
            <p:nvPr/>
          </p:nvSpPr>
          <p:spPr>
            <a:xfrm>
              <a:off x="0" y="0"/>
              <a:ext cx="1365959" cy="262882"/>
            </a:xfrm>
            <a:custGeom>
              <a:avLst/>
              <a:gdLst/>
              <a:ahLst/>
              <a:cxnLst/>
              <a:rect l="l" t="t" r="r" b="b"/>
              <a:pathLst>
                <a:path w="1365959" h="262882">
                  <a:moveTo>
                    <a:pt x="95298" y="0"/>
                  </a:moveTo>
                  <a:lnTo>
                    <a:pt x="1270662" y="0"/>
                  </a:lnTo>
                  <a:cubicBezTo>
                    <a:pt x="1295936" y="0"/>
                    <a:pt x="1320176" y="10040"/>
                    <a:pt x="1338047" y="27912"/>
                  </a:cubicBezTo>
                  <a:cubicBezTo>
                    <a:pt x="1355919" y="45784"/>
                    <a:pt x="1365959" y="70023"/>
                    <a:pt x="1365959" y="95298"/>
                  </a:cubicBezTo>
                  <a:lnTo>
                    <a:pt x="1365959" y="167584"/>
                  </a:lnTo>
                  <a:cubicBezTo>
                    <a:pt x="1365959" y="192859"/>
                    <a:pt x="1355919" y="217098"/>
                    <a:pt x="1338047" y="234970"/>
                  </a:cubicBezTo>
                  <a:cubicBezTo>
                    <a:pt x="1320176" y="252842"/>
                    <a:pt x="1295936" y="262882"/>
                    <a:pt x="1270662" y="262882"/>
                  </a:cubicBezTo>
                  <a:lnTo>
                    <a:pt x="95298" y="262882"/>
                  </a:lnTo>
                  <a:cubicBezTo>
                    <a:pt x="70023" y="262882"/>
                    <a:pt x="45784" y="252842"/>
                    <a:pt x="27912" y="234970"/>
                  </a:cubicBezTo>
                  <a:cubicBezTo>
                    <a:pt x="10040" y="217098"/>
                    <a:pt x="0" y="192859"/>
                    <a:pt x="0" y="167584"/>
                  </a:cubicBezTo>
                  <a:lnTo>
                    <a:pt x="0" y="95298"/>
                  </a:lnTo>
                  <a:cubicBezTo>
                    <a:pt x="0" y="70023"/>
                    <a:pt x="10040" y="45784"/>
                    <a:pt x="27912" y="27912"/>
                  </a:cubicBezTo>
                  <a:cubicBezTo>
                    <a:pt x="45784" y="10040"/>
                    <a:pt x="70023" y="0"/>
                    <a:pt x="95298" y="0"/>
                  </a:cubicBezTo>
                  <a:close/>
                </a:path>
              </a:pathLst>
            </a:custGeom>
            <a:gradFill rotWithShape="1">
              <a:gsLst>
                <a:gs pos="0">
                  <a:srgbClr val="00569E">
                    <a:alpha val="100000"/>
                  </a:srgbClr>
                </a:gs>
                <a:gs pos="100000">
                  <a:srgbClr val="014074">
                    <a:alpha val="100000"/>
                  </a:srgbClr>
                </a:gs>
              </a:gsLst>
              <a:path path="circle">
                <a:fillToRect r="100000" b="100000"/>
              </a:path>
              <a:tileRect l="-100000" t="-100000"/>
            </a:gradFill>
            <a:ln cap="rnd">
              <a:noFill/>
              <a:prstDash val="solid"/>
              <a:round/>
            </a:ln>
          </p:spPr>
        </p:sp>
        <p:sp>
          <p:nvSpPr>
            <p:cNvPr id="23" name="TextBox 23"/>
            <p:cNvSpPr txBox="1"/>
            <p:nvPr/>
          </p:nvSpPr>
          <p:spPr>
            <a:xfrm>
              <a:off x="0" y="-66675"/>
              <a:ext cx="1365959" cy="329557"/>
            </a:xfrm>
            <a:prstGeom prst="rect">
              <a:avLst/>
            </a:prstGeom>
          </p:spPr>
          <p:txBody>
            <a:bodyPr lIns="0" tIns="0" rIns="0" bIns="0" rtlCol="0" anchor="ctr"/>
            <a:lstStyle/>
            <a:p>
              <a:pPr marL="0" lvl="0" indent="0" algn="ctr">
                <a:lnSpc>
                  <a:spcPts val="2920"/>
                </a:lnSpc>
                <a:spcBef>
                  <a:spcPct val="0"/>
                </a:spcBef>
              </a:pPr>
              <a:r>
                <a:rPr lang="en-US" sz="2086">
                  <a:solidFill>
                    <a:srgbClr val="FFFFFF"/>
                  </a:solidFill>
                  <a:latin typeface="Poppins Bold"/>
                </a:rPr>
                <a:t>Model Train and Evaluation</a:t>
              </a:r>
            </a:p>
          </p:txBody>
        </p:sp>
      </p:grpSp>
      <p:grpSp>
        <p:nvGrpSpPr>
          <p:cNvPr id="24" name="Group 24"/>
          <p:cNvGrpSpPr/>
          <p:nvPr/>
        </p:nvGrpSpPr>
        <p:grpSpPr>
          <a:xfrm>
            <a:off x="9295437" y="3491422"/>
            <a:ext cx="3092961" cy="801863"/>
            <a:chOff x="0" y="0"/>
            <a:chExt cx="1130548" cy="293099"/>
          </a:xfrm>
        </p:grpSpPr>
        <p:sp>
          <p:nvSpPr>
            <p:cNvPr id="25" name="Freeform 25"/>
            <p:cNvSpPr/>
            <p:nvPr/>
          </p:nvSpPr>
          <p:spPr>
            <a:xfrm>
              <a:off x="0" y="0"/>
              <a:ext cx="1130548" cy="293099"/>
            </a:xfrm>
            <a:custGeom>
              <a:avLst/>
              <a:gdLst/>
              <a:ahLst/>
              <a:cxnLst/>
              <a:rect l="l" t="t" r="r" b="b"/>
              <a:pathLst>
                <a:path w="1130548" h="293099">
                  <a:moveTo>
                    <a:pt x="115142" y="0"/>
                  </a:moveTo>
                  <a:lnTo>
                    <a:pt x="1015406" y="0"/>
                  </a:lnTo>
                  <a:cubicBezTo>
                    <a:pt x="1045944" y="0"/>
                    <a:pt x="1075231" y="12131"/>
                    <a:pt x="1096824" y="33724"/>
                  </a:cubicBezTo>
                  <a:cubicBezTo>
                    <a:pt x="1118417" y="55317"/>
                    <a:pt x="1130548" y="84604"/>
                    <a:pt x="1130548" y="115142"/>
                  </a:cubicBezTo>
                  <a:lnTo>
                    <a:pt x="1130548" y="177958"/>
                  </a:lnTo>
                  <a:cubicBezTo>
                    <a:pt x="1130548" y="208495"/>
                    <a:pt x="1118417" y="237782"/>
                    <a:pt x="1096824" y="259375"/>
                  </a:cubicBezTo>
                  <a:cubicBezTo>
                    <a:pt x="1075231" y="280968"/>
                    <a:pt x="1045944" y="293099"/>
                    <a:pt x="1015406" y="293099"/>
                  </a:cubicBezTo>
                  <a:lnTo>
                    <a:pt x="115142" y="293099"/>
                  </a:lnTo>
                  <a:cubicBezTo>
                    <a:pt x="51551" y="293099"/>
                    <a:pt x="0" y="241549"/>
                    <a:pt x="0" y="177958"/>
                  </a:cubicBezTo>
                  <a:lnTo>
                    <a:pt x="0" y="115142"/>
                  </a:lnTo>
                  <a:cubicBezTo>
                    <a:pt x="0" y="84604"/>
                    <a:pt x="12131" y="55317"/>
                    <a:pt x="33724" y="33724"/>
                  </a:cubicBezTo>
                  <a:cubicBezTo>
                    <a:pt x="55317" y="12131"/>
                    <a:pt x="84604" y="0"/>
                    <a:pt x="115142" y="0"/>
                  </a:cubicBezTo>
                  <a:close/>
                </a:path>
              </a:pathLst>
            </a:custGeom>
            <a:gradFill rotWithShape="1">
              <a:gsLst>
                <a:gs pos="0">
                  <a:srgbClr val="00569E">
                    <a:alpha val="100000"/>
                  </a:srgbClr>
                </a:gs>
                <a:gs pos="100000">
                  <a:srgbClr val="014074">
                    <a:alpha val="100000"/>
                  </a:srgbClr>
                </a:gs>
              </a:gsLst>
              <a:path path="circle">
                <a:fillToRect r="100000" b="100000"/>
              </a:path>
              <a:tileRect l="-100000" t="-100000"/>
            </a:gradFill>
            <a:ln cap="rnd">
              <a:noFill/>
              <a:prstDash val="solid"/>
              <a:round/>
            </a:ln>
          </p:spPr>
        </p:sp>
        <p:sp>
          <p:nvSpPr>
            <p:cNvPr id="26" name="TextBox 26"/>
            <p:cNvSpPr txBox="1"/>
            <p:nvPr/>
          </p:nvSpPr>
          <p:spPr>
            <a:xfrm>
              <a:off x="0" y="-66675"/>
              <a:ext cx="1130548" cy="359774"/>
            </a:xfrm>
            <a:prstGeom prst="rect">
              <a:avLst/>
            </a:prstGeom>
          </p:spPr>
          <p:txBody>
            <a:bodyPr lIns="0" tIns="0" rIns="0" bIns="0" rtlCol="0" anchor="ctr"/>
            <a:lstStyle/>
            <a:p>
              <a:pPr marL="0" lvl="0" indent="0" algn="ctr">
                <a:lnSpc>
                  <a:spcPts val="3480"/>
                </a:lnSpc>
                <a:spcBef>
                  <a:spcPct val="0"/>
                </a:spcBef>
              </a:pPr>
              <a:r>
                <a:rPr lang="en-US" sz="2486">
                  <a:solidFill>
                    <a:srgbClr val="FFFFFF"/>
                  </a:solidFill>
                  <a:latin typeface="Poppins Bold"/>
                </a:rPr>
                <a:t>Executive Report</a:t>
              </a:r>
            </a:p>
          </p:txBody>
        </p:sp>
      </p:grpSp>
      <p:sp>
        <p:nvSpPr>
          <p:cNvPr id="27" name="TextBox 27"/>
          <p:cNvSpPr txBox="1"/>
          <p:nvPr/>
        </p:nvSpPr>
        <p:spPr>
          <a:xfrm>
            <a:off x="1924783" y="4271507"/>
            <a:ext cx="2661498" cy="2367479"/>
          </a:xfrm>
          <a:prstGeom prst="rect">
            <a:avLst/>
          </a:prstGeom>
        </p:spPr>
        <p:txBody>
          <a:bodyPr lIns="0" tIns="0" rIns="0" bIns="0" rtlCol="0" anchor="t">
            <a:spAutoFit/>
          </a:bodyPr>
          <a:lstStyle/>
          <a:p>
            <a:pPr marL="0" lvl="0" indent="0" algn="ctr">
              <a:lnSpc>
                <a:spcPts val="2334"/>
              </a:lnSpc>
              <a:spcBef>
                <a:spcPct val="0"/>
              </a:spcBef>
            </a:pPr>
            <a:r>
              <a:rPr lang="en-US" sz="1667" spc="-33">
                <a:solidFill>
                  <a:srgbClr val="FDFDFD"/>
                </a:solidFill>
                <a:latin typeface="Poppins"/>
              </a:rPr>
              <a:t>Feature Engineering and Feature selection have been done to select and make those new features which  impact our model and make it good with high accuracy and better Prediction.</a:t>
            </a:r>
          </a:p>
        </p:txBody>
      </p:sp>
      <p:sp>
        <p:nvSpPr>
          <p:cNvPr id="28" name="TextBox 28"/>
          <p:cNvSpPr txBox="1"/>
          <p:nvPr/>
        </p:nvSpPr>
        <p:spPr>
          <a:xfrm>
            <a:off x="5723346" y="4245659"/>
            <a:ext cx="2661498" cy="2367479"/>
          </a:xfrm>
          <a:prstGeom prst="rect">
            <a:avLst/>
          </a:prstGeom>
        </p:spPr>
        <p:txBody>
          <a:bodyPr lIns="0" tIns="0" rIns="0" bIns="0" rtlCol="0" anchor="t">
            <a:spAutoFit/>
          </a:bodyPr>
          <a:lstStyle/>
          <a:p>
            <a:pPr marL="0" lvl="0" indent="0" algn="ctr">
              <a:lnSpc>
                <a:spcPts val="2334"/>
              </a:lnSpc>
              <a:spcBef>
                <a:spcPct val="0"/>
              </a:spcBef>
            </a:pPr>
            <a:r>
              <a:rPr lang="en-US" sz="1667" spc="-33">
                <a:solidFill>
                  <a:srgbClr val="FDFDFD"/>
                </a:solidFill>
                <a:latin typeface="Poppins"/>
              </a:rPr>
              <a:t>In this step, We used GridSearchCV to find the best model for our data. On that process, we find out fla model which gives us the fla accuracy.We also evaluate and deploy this on streamlit app.</a:t>
            </a:r>
          </a:p>
        </p:txBody>
      </p:sp>
      <p:sp>
        <p:nvSpPr>
          <p:cNvPr id="29" name="TextBox 29"/>
          <p:cNvSpPr txBox="1"/>
          <p:nvPr/>
        </p:nvSpPr>
        <p:spPr>
          <a:xfrm>
            <a:off x="9453090" y="4245659"/>
            <a:ext cx="2777655" cy="1852401"/>
          </a:xfrm>
          <a:prstGeom prst="rect">
            <a:avLst/>
          </a:prstGeom>
        </p:spPr>
        <p:txBody>
          <a:bodyPr lIns="0" tIns="0" rIns="0" bIns="0" rtlCol="0" anchor="t">
            <a:spAutoFit/>
          </a:bodyPr>
          <a:lstStyle/>
          <a:p>
            <a:pPr marL="0" lvl="0" indent="0" algn="ctr">
              <a:lnSpc>
                <a:spcPts val="2435"/>
              </a:lnSpc>
              <a:spcBef>
                <a:spcPct val="0"/>
              </a:spcBef>
            </a:pPr>
            <a:r>
              <a:rPr lang="en-US" sz="1739" spc="-34">
                <a:solidFill>
                  <a:srgbClr val="FDFDFD"/>
                </a:solidFill>
                <a:latin typeface="Poppins"/>
              </a:rPr>
              <a:t>At the end, we prepared an executive report which includes the solution of this problem. This includes the algorithm info used in this project.</a:t>
            </a:r>
          </a:p>
        </p:txBody>
      </p:sp>
      <p:sp>
        <p:nvSpPr>
          <p:cNvPr id="30" name="Freeform 30"/>
          <p:cNvSpPr/>
          <p:nvPr/>
        </p:nvSpPr>
        <p:spPr>
          <a:xfrm>
            <a:off x="0" y="58398"/>
            <a:ext cx="3849567" cy="970302"/>
          </a:xfrm>
          <a:custGeom>
            <a:avLst/>
            <a:gdLst/>
            <a:ahLst/>
            <a:cxnLst/>
            <a:rect l="l" t="t" r="r" b="b"/>
            <a:pathLst>
              <a:path w="3849567" h="970302">
                <a:moveTo>
                  <a:pt x="0" y="0"/>
                </a:moveTo>
                <a:lnTo>
                  <a:pt x="3849567" y="0"/>
                </a:lnTo>
                <a:lnTo>
                  <a:pt x="3849567" y="970302"/>
                </a:lnTo>
                <a:lnTo>
                  <a:pt x="0" y="970302"/>
                </a:lnTo>
                <a:lnTo>
                  <a:pt x="0" y="0"/>
                </a:lnTo>
                <a:close/>
              </a:path>
            </a:pathLst>
          </a:custGeom>
          <a:blipFill>
            <a:blip r:embed="rId4"/>
            <a:stretch>
              <a:fillRect/>
            </a:stretch>
          </a:blipFill>
        </p:spPr>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a:off x="232204"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sp>
        <p:nvSpPr>
          <p:cNvPr id="3" name="Freeform 3"/>
          <p:cNvSpPr/>
          <p:nvPr/>
        </p:nvSpPr>
        <p:spPr>
          <a:xfrm>
            <a:off x="6224860"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sp>
        <p:nvSpPr>
          <p:cNvPr id="4" name="Freeform 4"/>
          <p:cNvSpPr/>
          <p:nvPr/>
        </p:nvSpPr>
        <p:spPr>
          <a:xfrm>
            <a:off x="12213997"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grpSp>
        <p:nvGrpSpPr>
          <p:cNvPr id="5" name="Group 5"/>
          <p:cNvGrpSpPr/>
          <p:nvPr/>
        </p:nvGrpSpPr>
        <p:grpSpPr>
          <a:xfrm>
            <a:off x="12213997" y="3298645"/>
            <a:ext cx="5841799" cy="5146658"/>
            <a:chOff x="0" y="0"/>
            <a:chExt cx="1554321" cy="1369365"/>
          </a:xfrm>
        </p:grpSpPr>
        <p:sp>
          <p:nvSpPr>
            <p:cNvPr id="6" name="Freeform 6"/>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id="7" name="TextBox 7"/>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8" name="Group 8"/>
          <p:cNvGrpSpPr/>
          <p:nvPr/>
        </p:nvGrpSpPr>
        <p:grpSpPr>
          <a:xfrm>
            <a:off x="6224860" y="3298645"/>
            <a:ext cx="5841799" cy="5146658"/>
            <a:chOff x="0" y="0"/>
            <a:chExt cx="1554321" cy="1369365"/>
          </a:xfrm>
        </p:grpSpPr>
        <p:sp>
          <p:nvSpPr>
            <p:cNvPr id="9" name="Freeform 9"/>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id="10" name="TextBox 10"/>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11" name="Group 11"/>
          <p:cNvGrpSpPr/>
          <p:nvPr/>
        </p:nvGrpSpPr>
        <p:grpSpPr>
          <a:xfrm>
            <a:off x="232204" y="3298645"/>
            <a:ext cx="5841799" cy="5146658"/>
            <a:chOff x="0" y="0"/>
            <a:chExt cx="1554321" cy="1369365"/>
          </a:xfrm>
        </p:grpSpPr>
        <p:sp>
          <p:nvSpPr>
            <p:cNvPr id="12" name="Freeform 12"/>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id="13" name="TextBox 13"/>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14" name="Group 14"/>
          <p:cNvGrpSpPr/>
          <p:nvPr/>
        </p:nvGrpSpPr>
        <p:grpSpPr>
          <a:xfrm>
            <a:off x="-2123887" y="-2346523"/>
            <a:ext cx="4693046" cy="469304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5573718" y="7940477"/>
            <a:ext cx="4693046" cy="4693046"/>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20" name="Group 20"/>
          <p:cNvGrpSpPr/>
          <p:nvPr/>
        </p:nvGrpSpPr>
        <p:grpSpPr>
          <a:xfrm>
            <a:off x="384604" y="3447950"/>
            <a:ext cx="5570690" cy="3133474"/>
            <a:chOff x="0" y="0"/>
            <a:chExt cx="11289030" cy="6350000"/>
          </a:xfrm>
        </p:grpSpPr>
        <p:sp>
          <p:nvSpPr>
            <p:cNvPr id="21" name="Freeform 21"/>
            <p:cNvSpPr/>
            <p:nvPr/>
          </p:nvSpPr>
          <p:spPr>
            <a:xfrm>
              <a:off x="0" y="0"/>
              <a:ext cx="11287760" cy="6350000"/>
            </a:xfrm>
            <a:custGeom>
              <a:avLst/>
              <a:gdLst/>
              <a:ahLst/>
              <a:cxnLst/>
              <a:rect l="l" t="t" r="r" b="b"/>
              <a:pathLst>
                <a:path w="11287760" h="635000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3"/>
              <a:stretch>
                <a:fillRect l="-3453" r="-3453"/>
              </a:stretch>
            </a:blipFill>
          </p:spPr>
        </p:sp>
      </p:grpSp>
      <p:grpSp>
        <p:nvGrpSpPr>
          <p:cNvPr id="22" name="Group 22"/>
          <p:cNvGrpSpPr/>
          <p:nvPr/>
        </p:nvGrpSpPr>
        <p:grpSpPr>
          <a:xfrm>
            <a:off x="6358655" y="3447950"/>
            <a:ext cx="5570690" cy="3133474"/>
            <a:chOff x="0" y="0"/>
            <a:chExt cx="11289030" cy="6350000"/>
          </a:xfrm>
        </p:grpSpPr>
        <p:sp>
          <p:nvSpPr>
            <p:cNvPr id="23" name="Freeform 23"/>
            <p:cNvSpPr/>
            <p:nvPr/>
          </p:nvSpPr>
          <p:spPr>
            <a:xfrm>
              <a:off x="0" y="0"/>
              <a:ext cx="11287760" cy="6350000"/>
            </a:xfrm>
            <a:custGeom>
              <a:avLst/>
              <a:gdLst/>
              <a:ahLst/>
              <a:cxnLst/>
              <a:rect l="l" t="t" r="r" b="b"/>
              <a:pathLst>
                <a:path w="11287760" h="635000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4"/>
              <a:stretch>
                <a:fillRect t="-10060" b="-11393"/>
              </a:stretch>
            </a:blipFill>
          </p:spPr>
        </p:sp>
      </p:grpSp>
      <p:grpSp>
        <p:nvGrpSpPr>
          <p:cNvPr id="24" name="Group 24"/>
          <p:cNvGrpSpPr/>
          <p:nvPr/>
        </p:nvGrpSpPr>
        <p:grpSpPr>
          <a:xfrm>
            <a:off x="12349552" y="3446286"/>
            <a:ext cx="5570690" cy="3133474"/>
            <a:chOff x="0" y="0"/>
            <a:chExt cx="11289030" cy="6350000"/>
          </a:xfrm>
        </p:grpSpPr>
        <p:sp>
          <p:nvSpPr>
            <p:cNvPr id="25" name="Freeform 25"/>
            <p:cNvSpPr/>
            <p:nvPr/>
          </p:nvSpPr>
          <p:spPr>
            <a:xfrm>
              <a:off x="0" y="0"/>
              <a:ext cx="11287760" cy="6350000"/>
            </a:xfrm>
            <a:custGeom>
              <a:avLst/>
              <a:gdLst/>
              <a:ahLst/>
              <a:cxnLst/>
              <a:rect l="l" t="t" r="r" b="b"/>
              <a:pathLst>
                <a:path w="11287760" h="635000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5"/>
              <a:stretch>
                <a:fillRect t="-3094" b="-3094"/>
              </a:stretch>
            </a:blipFill>
          </p:spPr>
        </p:sp>
      </p:grpSp>
      <p:sp>
        <p:nvSpPr>
          <p:cNvPr id="26" name="TextBox 26"/>
          <p:cNvSpPr txBox="1"/>
          <p:nvPr/>
        </p:nvSpPr>
        <p:spPr>
          <a:xfrm>
            <a:off x="5417025" y="1854185"/>
            <a:ext cx="7453950" cy="879901"/>
          </a:xfrm>
          <a:prstGeom prst="rect">
            <a:avLst/>
          </a:prstGeom>
        </p:spPr>
        <p:txBody>
          <a:bodyPr lIns="0" tIns="0" rIns="0" bIns="0" rtlCol="0" anchor="t">
            <a:spAutoFit/>
          </a:bodyPr>
          <a:lstStyle/>
          <a:p>
            <a:pPr marL="0" lvl="0" indent="0" algn="ctr">
              <a:lnSpc>
                <a:spcPts val="7151"/>
              </a:lnSpc>
              <a:spcBef>
                <a:spcPct val="0"/>
              </a:spcBef>
            </a:pPr>
            <a:r>
              <a:rPr lang="en-US" sz="5108">
                <a:solidFill>
                  <a:srgbClr val="FDFDFD"/>
                </a:solidFill>
                <a:latin typeface="Open Sans Extra Bold"/>
              </a:rPr>
              <a:t>Useful Insights</a:t>
            </a:r>
          </a:p>
        </p:txBody>
      </p:sp>
      <p:sp>
        <p:nvSpPr>
          <p:cNvPr id="27" name="TextBox 27"/>
          <p:cNvSpPr txBox="1"/>
          <p:nvPr/>
        </p:nvSpPr>
        <p:spPr>
          <a:xfrm>
            <a:off x="6358655" y="7557554"/>
            <a:ext cx="5297877" cy="527719"/>
          </a:xfrm>
          <a:prstGeom prst="rect">
            <a:avLst/>
          </a:prstGeom>
        </p:spPr>
        <p:txBody>
          <a:bodyPr lIns="0" tIns="0" rIns="0" bIns="0" rtlCol="0" anchor="t">
            <a:spAutoFit/>
          </a:bodyPr>
          <a:lstStyle/>
          <a:p>
            <a:pPr marL="0" lvl="0" indent="0" algn="ctr">
              <a:lnSpc>
                <a:spcPts val="2145"/>
              </a:lnSpc>
              <a:spcBef>
                <a:spcPct val="0"/>
              </a:spcBef>
            </a:pPr>
            <a:r>
              <a:rPr lang="en-US" sz="1532" spc="-30" dirty="0">
                <a:solidFill>
                  <a:srgbClr val="051D40"/>
                </a:solidFill>
                <a:latin typeface="Poppins"/>
              </a:rPr>
              <a:t>It has been clearly seen, the people who are promoted less time are likely to leave the company.</a:t>
            </a:r>
          </a:p>
        </p:txBody>
      </p:sp>
      <p:sp>
        <p:nvSpPr>
          <p:cNvPr id="28" name="TextBox 28"/>
          <p:cNvSpPr txBox="1"/>
          <p:nvPr/>
        </p:nvSpPr>
        <p:spPr>
          <a:xfrm>
            <a:off x="12485644" y="7622223"/>
            <a:ext cx="5297877" cy="527719"/>
          </a:xfrm>
          <a:prstGeom prst="rect">
            <a:avLst/>
          </a:prstGeom>
        </p:spPr>
        <p:txBody>
          <a:bodyPr lIns="0" tIns="0" rIns="0" bIns="0" rtlCol="0" anchor="t">
            <a:spAutoFit/>
          </a:bodyPr>
          <a:lstStyle/>
          <a:p>
            <a:pPr marL="0" lvl="0" indent="0" algn="ctr">
              <a:lnSpc>
                <a:spcPts val="2145"/>
              </a:lnSpc>
              <a:spcBef>
                <a:spcPct val="0"/>
              </a:spcBef>
            </a:pPr>
            <a:r>
              <a:rPr lang="en-US" sz="1532" spc="-30" dirty="0">
                <a:solidFill>
                  <a:srgbClr val="051D40"/>
                </a:solidFill>
                <a:latin typeface="Poppins"/>
              </a:rPr>
              <a:t>This graph shows that mostly those people left who are entry level or mid level.</a:t>
            </a:r>
          </a:p>
        </p:txBody>
      </p:sp>
      <p:sp>
        <p:nvSpPr>
          <p:cNvPr id="29" name="TextBox 29"/>
          <p:cNvSpPr txBox="1"/>
          <p:nvPr/>
        </p:nvSpPr>
        <p:spPr>
          <a:xfrm>
            <a:off x="521010" y="6659120"/>
            <a:ext cx="5434284" cy="820738"/>
          </a:xfrm>
          <a:prstGeom prst="rect">
            <a:avLst/>
          </a:prstGeom>
        </p:spPr>
        <p:txBody>
          <a:bodyPr lIns="0" tIns="0" rIns="0" bIns="0" rtlCol="0" anchor="t">
            <a:spAutoFit/>
          </a:bodyPr>
          <a:lstStyle/>
          <a:p>
            <a:pPr marL="0" lvl="0" indent="0" algn="ctr">
              <a:lnSpc>
                <a:spcPts val="3200"/>
              </a:lnSpc>
              <a:spcBef>
                <a:spcPct val="0"/>
              </a:spcBef>
            </a:pPr>
            <a:r>
              <a:rPr lang="en-US" sz="2286" dirty="0">
                <a:solidFill>
                  <a:srgbClr val="051D40"/>
                </a:solidFill>
                <a:latin typeface="Open Sans Extra Bold"/>
              </a:rPr>
              <a:t>Years spend by </a:t>
            </a:r>
            <a:r>
              <a:rPr lang="en-US" sz="2286" dirty="0" smtClean="0">
                <a:solidFill>
                  <a:srgbClr val="051D40"/>
                </a:solidFill>
                <a:latin typeface="Open Sans Extra Bold"/>
              </a:rPr>
              <a:t>Employees at </a:t>
            </a:r>
            <a:r>
              <a:rPr lang="en-US" sz="2286" dirty="0">
                <a:solidFill>
                  <a:srgbClr val="051D40"/>
                </a:solidFill>
                <a:latin typeface="Open Sans Extra Bold"/>
              </a:rPr>
              <a:t>Company</a:t>
            </a:r>
          </a:p>
        </p:txBody>
      </p:sp>
      <p:sp>
        <p:nvSpPr>
          <p:cNvPr id="30" name="TextBox 30"/>
          <p:cNvSpPr txBox="1"/>
          <p:nvPr/>
        </p:nvSpPr>
        <p:spPr>
          <a:xfrm>
            <a:off x="6358655" y="6659120"/>
            <a:ext cx="5708004" cy="820738"/>
          </a:xfrm>
          <a:prstGeom prst="rect">
            <a:avLst/>
          </a:prstGeom>
        </p:spPr>
        <p:txBody>
          <a:bodyPr lIns="0" tIns="0" rIns="0" bIns="0" rtlCol="0" anchor="t">
            <a:spAutoFit/>
          </a:bodyPr>
          <a:lstStyle/>
          <a:p>
            <a:pPr marL="0" lvl="0" indent="0" algn="ctr">
              <a:lnSpc>
                <a:spcPts val="3200"/>
              </a:lnSpc>
              <a:spcBef>
                <a:spcPct val="0"/>
              </a:spcBef>
            </a:pPr>
            <a:r>
              <a:rPr lang="en-US" sz="2286" dirty="0">
                <a:solidFill>
                  <a:srgbClr val="051D40"/>
                </a:solidFill>
                <a:latin typeface="Open Sans Extra Bold"/>
              </a:rPr>
              <a:t>Promotion ratio of </a:t>
            </a:r>
            <a:r>
              <a:rPr lang="en-US" sz="2286" dirty="0" smtClean="0">
                <a:solidFill>
                  <a:srgbClr val="051D40"/>
                </a:solidFill>
                <a:latin typeface="Open Sans Extra Bold"/>
              </a:rPr>
              <a:t>Employees who </a:t>
            </a:r>
            <a:r>
              <a:rPr lang="en-US" sz="2286" dirty="0">
                <a:solidFill>
                  <a:srgbClr val="051D40"/>
                </a:solidFill>
                <a:latin typeface="Open Sans Extra Bold"/>
              </a:rPr>
              <a:t>left</a:t>
            </a:r>
          </a:p>
        </p:txBody>
      </p:sp>
      <p:sp>
        <p:nvSpPr>
          <p:cNvPr id="31" name="TextBox 31"/>
          <p:cNvSpPr txBox="1"/>
          <p:nvPr/>
        </p:nvSpPr>
        <p:spPr>
          <a:xfrm>
            <a:off x="12491021" y="6658289"/>
            <a:ext cx="4882580" cy="820738"/>
          </a:xfrm>
          <a:prstGeom prst="rect">
            <a:avLst/>
          </a:prstGeom>
        </p:spPr>
        <p:txBody>
          <a:bodyPr wrap="square" lIns="0" tIns="0" rIns="0" bIns="0" rtlCol="0" anchor="t">
            <a:spAutoFit/>
          </a:bodyPr>
          <a:lstStyle/>
          <a:p>
            <a:pPr marL="0" lvl="0" indent="0" algn="ctr">
              <a:lnSpc>
                <a:spcPts val="3200"/>
              </a:lnSpc>
              <a:spcBef>
                <a:spcPct val="0"/>
              </a:spcBef>
            </a:pPr>
            <a:r>
              <a:rPr lang="en-US" sz="2286" dirty="0">
                <a:solidFill>
                  <a:srgbClr val="051D40"/>
                </a:solidFill>
                <a:latin typeface="Open Sans Extra Bold"/>
              </a:rPr>
              <a:t>Job level ratio of </a:t>
            </a:r>
            <a:r>
              <a:rPr lang="en-US" sz="2286" dirty="0" smtClean="0">
                <a:solidFill>
                  <a:srgbClr val="051D40"/>
                </a:solidFill>
                <a:latin typeface="Open Sans Extra Bold"/>
              </a:rPr>
              <a:t>Employees who </a:t>
            </a:r>
            <a:r>
              <a:rPr lang="en-US" sz="2286" dirty="0">
                <a:solidFill>
                  <a:srgbClr val="051D40"/>
                </a:solidFill>
                <a:latin typeface="Open Sans Extra Bold"/>
              </a:rPr>
              <a:t>left</a:t>
            </a:r>
          </a:p>
        </p:txBody>
      </p:sp>
      <p:sp>
        <p:nvSpPr>
          <p:cNvPr id="32" name="TextBox 32"/>
          <p:cNvSpPr txBox="1"/>
          <p:nvPr/>
        </p:nvSpPr>
        <p:spPr>
          <a:xfrm>
            <a:off x="491043" y="7557554"/>
            <a:ext cx="5297877" cy="807913"/>
          </a:xfrm>
          <a:prstGeom prst="rect">
            <a:avLst/>
          </a:prstGeom>
        </p:spPr>
        <p:txBody>
          <a:bodyPr lIns="0" tIns="0" rIns="0" bIns="0" rtlCol="0" anchor="t">
            <a:spAutoFit/>
          </a:bodyPr>
          <a:lstStyle/>
          <a:p>
            <a:pPr marL="0" lvl="0" indent="0" algn="ctr">
              <a:lnSpc>
                <a:spcPts val="2145"/>
              </a:lnSpc>
              <a:spcBef>
                <a:spcPct val="0"/>
              </a:spcBef>
            </a:pPr>
            <a:r>
              <a:rPr lang="en-US" sz="1532" spc="-30" dirty="0">
                <a:solidFill>
                  <a:srgbClr val="051D40"/>
                </a:solidFill>
                <a:latin typeface="Poppins"/>
              </a:rPr>
              <a:t>This histogram shows the </a:t>
            </a:r>
            <a:r>
              <a:rPr lang="en-US" sz="1532" spc="-30" dirty="0" smtClean="0">
                <a:solidFill>
                  <a:srgbClr val="051D40"/>
                </a:solidFill>
                <a:latin typeface="Poppins"/>
              </a:rPr>
              <a:t>people </a:t>
            </a:r>
            <a:r>
              <a:rPr lang="en-US" sz="1532" spc="-30" dirty="0">
                <a:solidFill>
                  <a:srgbClr val="051D40"/>
                </a:solidFill>
                <a:latin typeface="Poppins"/>
              </a:rPr>
              <a:t>who left after spend years at company. And you will notice that whenever the years increases, the leaving ration decreases.</a:t>
            </a:r>
          </a:p>
        </p:txBody>
      </p:sp>
      <p:sp>
        <p:nvSpPr>
          <p:cNvPr id="33" name="Freeform 33"/>
          <p:cNvSpPr/>
          <p:nvPr/>
        </p:nvSpPr>
        <p:spPr>
          <a:xfrm>
            <a:off x="0" y="58398"/>
            <a:ext cx="4705883" cy="1186140"/>
          </a:xfrm>
          <a:custGeom>
            <a:avLst/>
            <a:gdLst/>
            <a:ahLst/>
            <a:cxnLst/>
            <a:rect l="l" t="t" r="r" b="b"/>
            <a:pathLst>
              <a:path w="4705883" h="1186140">
                <a:moveTo>
                  <a:pt x="0" y="0"/>
                </a:moveTo>
                <a:lnTo>
                  <a:pt x="4705883" y="0"/>
                </a:lnTo>
                <a:lnTo>
                  <a:pt x="4705883" y="1186141"/>
                </a:lnTo>
                <a:lnTo>
                  <a:pt x="0" y="1186141"/>
                </a:lnTo>
                <a:lnTo>
                  <a:pt x="0" y="0"/>
                </a:lnTo>
                <a:close/>
              </a:path>
            </a:pathLst>
          </a:custGeom>
          <a:blipFill>
            <a:blip r:embed="rId6"/>
            <a:stretch>
              <a:fillRect/>
            </a:stretch>
          </a:blipFill>
        </p:spPr>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a:off x="232204"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sp>
        <p:nvSpPr>
          <p:cNvPr id="3" name="Freeform 3"/>
          <p:cNvSpPr/>
          <p:nvPr/>
        </p:nvSpPr>
        <p:spPr>
          <a:xfrm>
            <a:off x="6224860"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sp>
        <p:nvSpPr>
          <p:cNvPr id="4" name="Freeform 4"/>
          <p:cNvSpPr/>
          <p:nvPr/>
        </p:nvSpPr>
        <p:spPr>
          <a:xfrm>
            <a:off x="12213997"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grpSp>
        <p:nvGrpSpPr>
          <p:cNvPr id="5" name="Group 5"/>
          <p:cNvGrpSpPr/>
          <p:nvPr/>
        </p:nvGrpSpPr>
        <p:grpSpPr>
          <a:xfrm>
            <a:off x="12213997" y="3298645"/>
            <a:ext cx="5841799" cy="5146658"/>
            <a:chOff x="0" y="0"/>
            <a:chExt cx="1554321" cy="1369365"/>
          </a:xfrm>
        </p:grpSpPr>
        <p:sp>
          <p:nvSpPr>
            <p:cNvPr id="6" name="Freeform 6"/>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id="7" name="TextBox 7"/>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8" name="Group 8"/>
          <p:cNvGrpSpPr/>
          <p:nvPr/>
        </p:nvGrpSpPr>
        <p:grpSpPr>
          <a:xfrm>
            <a:off x="6224860" y="3298645"/>
            <a:ext cx="5841799" cy="5146658"/>
            <a:chOff x="0" y="0"/>
            <a:chExt cx="1554321" cy="1369365"/>
          </a:xfrm>
        </p:grpSpPr>
        <p:sp>
          <p:nvSpPr>
            <p:cNvPr id="9" name="Freeform 9"/>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id="10" name="TextBox 10"/>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11" name="Group 11"/>
          <p:cNvGrpSpPr/>
          <p:nvPr/>
        </p:nvGrpSpPr>
        <p:grpSpPr>
          <a:xfrm>
            <a:off x="232204" y="3298645"/>
            <a:ext cx="5841799" cy="5146658"/>
            <a:chOff x="0" y="0"/>
            <a:chExt cx="1554321" cy="1369365"/>
          </a:xfrm>
        </p:grpSpPr>
        <p:sp>
          <p:nvSpPr>
            <p:cNvPr id="12" name="Freeform 12"/>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id="13" name="TextBox 13"/>
            <p:cNvSpPr txBox="1"/>
            <p:nvPr/>
          </p:nvSpPr>
          <p:spPr>
            <a:xfrm>
              <a:off x="0" y="-38100"/>
              <a:ext cx="1554321" cy="140746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14" name="Group 14"/>
          <p:cNvGrpSpPr/>
          <p:nvPr/>
        </p:nvGrpSpPr>
        <p:grpSpPr>
          <a:xfrm>
            <a:off x="-2123887" y="-2346523"/>
            <a:ext cx="4693046" cy="469304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5573718" y="7940477"/>
            <a:ext cx="4693046" cy="4693046"/>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20" name="Group 20"/>
          <p:cNvGrpSpPr/>
          <p:nvPr/>
        </p:nvGrpSpPr>
        <p:grpSpPr>
          <a:xfrm>
            <a:off x="503313" y="3659476"/>
            <a:ext cx="5570690" cy="3133474"/>
            <a:chOff x="0" y="0"/>
            <a:chExt cx="11289030" cy="6350000"/>
          </a:xfrm>
        </p:grpSpPr>
        <p:sp>
          <p:nvSpPr>
            <p:cNvPr id="21" name="Freeform 21"/>
            <p:cNvSpPr/>
            <p:nvPr/>
          </p:nvSpPr>
          <p:spPr>
            <a:xfrm>
              <a:off x="0" y="0"/>
              <a:ext cx="11287760" cy="6350000"/>
            </a:xfrm>
            <a:custGeom>
              <a:avLst/>
              <a:gdLst/>
              <a:ahLst/>
              <a:cxnLst/>
              <a:rect l="l" t="t" r="r" b="b"/>
              <a:pathLst>
                <a:path w="11287760" h="635000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3"/>
              <a:stretch>
                <a:fillRect t="-1118" b="-1118"/>
              </a:stretch>
            </a:blipFill>
          </p:spPr>
        </p:sp>
      </p:grpSp>
      <p:grpSp>
        <p:nvGrpSpPr>
          <p:cNvPr id="22" name="Group 22"/>
          <p:cNvGrpSpPr/>
          <p:nvPr/>
        </p:nvGrpSpPr>
        <p:grpSpPr>
          <a:xfrm>
            <a:off x="6358655" y="3447950"/>
            <a:ext cx="5570690" cy="3133474"/>
            <a:chOff x="0" y="0"/>
            <a:chExt cx="11289030" cy="6350000"/>
          </a:xfrm>
        </p:grpSpPr>
        <p:sp>
          <p:nvSpPr>
            <p:cNvPr id="23" name="Freeform 23"/>
            <p:cNvSpPr/>
            <p:nvPr/>
          </p:nvSpPr>
          <p:spPr>
            <a:xfrm>
              <a:off x="0" y="0"/>
              <a:ext cx="11287760" cy="6350000"/>
            </a:xfrm>
            <a:custGeom>
              <a:avLst/>
              <a:gdLst/>
              <a:ahLst/>
              <a:cxnLst/>
              <a:rect l="l" t="t" r="r" b="b"/>
              <a:pathLst>
                <a:path w="11287760" h="635000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4"/>
              <a:stretch>
                <a:fillRect l="-3012" r="-3012"/>
              </a:stretch>
            </a:blipFill>
          </p:spPr>
        </p:sp>
      </p:grpSp>
      <p:grpSp>
        <p:nvGrpSpPr>
          <p:cNvPr id="24" name="Group 24"/>
          <p:cNvGrpSpPr/>
          <p:nvPr/>
        </p:nvGrpSpPr>
        <p:grpSpPr>
          <a:xfrm>
            <a:off x="12354614" y="3659476"/>
            <a:ext cx="5570690" cy="3133474"/>
            <a:chOff x="0" y="0"/>
            <a:chExt cx="11289030" cy="6350000"/>
          </a:xfrm>
        </p:grpSpPr>
        <p:sp>
          <p:nvSpPr>
            <p:cNvPr id="25" name="Freeform 25"/>
            <p:cNvSpPr/>
            <p:nvPr/>
          </p:nvSpPr>
          <p:spPr>
            <a:xfrm>
              <a:off x="0" y="0"/>
              <a:ext cx="11287760" cy="6350000"/>
            </a:xfrm>
            <a:custGeom>
              <a:avLst/>
              <a:gdLst/>
              <a:ahLst/>
              <a:cxnLst/>
              <a:rect l="l" t="t" r="r" b="b"/>
              <a:pathLst>
                <a:path w="11287760" h="635000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5"/>
              <a:stretch>
                <a:fillRect l="-4983" r="-4983"/>
              </a:stretch>
            </a:blipFill>
          </p:spPr>
        </p:sp>
      </p:grpSp>
      <p:sp>
        <p:nvSpPr>
          <p:cNvPr id="26" name="TextBox 26"/>
          <p:cNvSpPr txBox="1"/>
          <p:nvPr/>
        </p:nvSpPr>
        <p:spPr>
          <a:xfrm>
            <a:off x="5417025" y="1886201"/>
            <a:ext cx="7453950" cy="879901"/>
          </a:xfrm>
          <a:prstGeom prst="rect">
            <a:avLst/>
          </a:prstGeom>
        </p:spPr>
        <p:txBody>
          <a:bodyPr lIns="0" tIns="0" rIns="0" bIns="0" rtlCol="0" anchor="t">
            <a:spAutoFit/>
          </a:bodyPr>
          <a:lstStyle/>
          <a:p>
            <a:pPr marL="0" lvl="0" indent="0" algn="ctr">
              <a:lnSpc>
                <a:spcPts val="7151"/>
              </a:lnSpc>
              <a:spcBef>
                <a:spcPct val="0"/>
              </a:spcBef>
            </a:pPr>
            <a:r>
              <a:rPr lang="en-US" sz="5108">
                <a:solidFill>
                  <a:srgbClr val="FDFDFD"/>
                </a:solidFill>
                <a:latin typeface="Open Sans Extra Bold"/>
              </a:rPr>
              <a:t>Useful Insights</a:t>
            </a:r>
          </a:p>
        </p:txBody>
      </p:sp>
      <p:sp>
        <p:nvSpPr>
          <p:cNvPr id="27" name="TextBox 27"/>
          <p:cNvSpPr txBox="1"/>
          <p:nvPr/>
        </p:nvSpPr>
        <p:spPr>
          <a:xfrm>
            <a:off x="6495061" y="7534500"/>
            <a:ext cx="5297877" cy="527719"/>
          </a:xfrm>
          <a:prstGeom prst="rect">
            <a:avLst/>
          </a:prstGeom>
        </p:spPr>
        <p:txBody>
          <a:bodyPr lIns="0" tIns="0" rIns="0" bIns="0" rtlCol="0" anchor="t">
            <a:spAutoFit/>
          </a:bodyPr>
          <a:lstStyle/>
          <a:p>
            <a:pPr marL="0" lvl="0" indent="0" algn="ctr">
              <a:lnSpc>
                <a:spcPts val="2145"/>
              </a:lnSpc>
              <a:spcBef>
                <a:spcPct val="0"/>
              </a:spcBef>
            </a:pPr>
            <a:r>
              <a:rPr lang="en-US" sz="1532" spc="-30">
                <a:solidFill>
                  <a:srgbClr val="051D40"/>
                </a:solidFill>
                <a:latin typeface="Poppins"/>
              </a:rPr>
              <a:t>It has been clearly seen, the people who are promoted less time are likely to leave the company.</a:t>
            </a:r>
          </a:p>
        </p:txBody>
      </p:sp>
      <p:sp>
        <p:nvSpPr>
          <p:cNvPr id="28" name="TextBox 28"/>
          <p:cNvSpPr txBox="1"/>
          <p:nvPr/>
        </p:nvSpPr>
        <p:spPr>
          <a:xfrm>
            <a:off x="12622364" y="7657567"/>
            <a:ext cx="5297877" cy="527719"/>
          </a:xfrm>
          <a:prstGeom prst="rect">
            <a:avLst/>
          </a:prstGeom>
        </p:spPr>
        <p:txBody>
          <a:bodyPr lIns="0" tIns="0" rIns="0" bIns="0" rtlCol="0" anchor="t">
            <a:spAutoFit/>
          </a:bodyPr>
          <a:lstStyle/>
          <a:p>
            <a:pPr marL="0" lvl="0" indent="0" algn="ctr">
              <a:lnSpc>
                <a:spcPts val="2145"/>
              </a:lnSpc>
              <a:spcBef>
                <a:spcPct val="0"/>
              </a:spcBef>
            </a:pPr>
            <a:r>
              <a:rPr lang="en-US" sz="1532" spc="-30">
                <a:solidFill>
                  <a:srgbClr val="051D40"/>
                </a:solidFill>
                <a:latin typeface="Poppins"/>
              </a:rPr>
              <a:t>This graph shows that mostly those people left due to the lack of Innovative opportunities.</a:t>
            </a:r>
          </a:p>
        </p:txBody>
      </p:sp>
      <p:sp>
        <p:nvSpPr>
          <p:cNvPr id="29" name="TextBox 29"/>
          <p:cNvSpPr txBox="1"/>
          <p:nvPr/>
        </p:nvSpPr>
        <p:spPr>
          <a:xfrm>
            <a:off x="175457" y="6659120"/>
            <a:ext cx="5955294" cy="389605"/>
          </a:xfrm>
          <a:prstGeom prst="rect">
            <a:avLst/>
          </a:prstGeom>
        </p:spPr>
        <p:txBody>
          <a:bodyPr lIns="0" tIns="0" rIns="0" bIns="0" rtlCol="0" anchor="t">
            <a:spAutoFit/>
          </a:bodyPr>
          <a:lstStyle/>
          <a:p>
            <a:pPr marL="0" lvl="0" indent="0" algn="ctr">
              <a:lnSpc>
                <a:spcPts val="3200"/>
              </a:lnSpc>
              <a:spcBef>
                <a:spcPct val="0"/>
              </a:spcBef>
            </a:pPr>
            <a:r>
              <a:rPr lang="en-US" sz="2286">
                <a:solidFill>
                  <a:srgbClr val="051D40"/>
                </a:solidFill>
                <a:latin typeface="Open Sans Extra Bold"/>
              </a:rPr>
              <a:t>Employees left due to low recognized</a:t>
            </a:r>
          </a:p>
        </p:txBody>
      </p:sp>
      <p:sp>
        <p:nvSpPr>
          <p:cNvPr id="30" name="TextBox 30"/>
          <p:cNvSpPr txBox="1"/>
          <p:nvPr/>
        </p:nvSpPr>
        <p:spPr>
          <a:xfrm>
            <a:off x="6358655" y="6659120"/>
            <a:ext cx="5708004" cy="820738"/>
          </a:xfrm>
          <a:prstGeom prst="rect">
            <a:avLst/>
          </a:prstGeom>
        </p:spPr>
        <p:txBody>
          <a:bodyPr lIns="0" tIns="0" rIns="0" bIns="0" rtlCol="0" anchor="t">
            <a:spAutoFit/>
          </a:bodyPr>
          <a:lstStyle/>
          <a:p>
            <a:pPr marL="0" lvl="0" indent="0" algn="ctr">
              <a:lnSpc>
                <a:spcPts val="3200"/>
              </a:lnSpc>
              <a:spcBef>
                <a:spcPct val="0"/>
              </a:spcBef>
            </a:pPr>
            <a:r>
              <a:rPr lang="en-US" sz="2286" dirty="0" smtClean="0">
                <a:solidFill>
                  <a:srgbClr val="051D40"/>
                </a:solidFill>
                <a:latin typeface="Open Sans Extra Bold"/>
              </a:rPr>
              <a:t>Employees </a:t>
            </a:r>
            <a:r>
              <a:rPr lang="en-US" sz="2286" dirty="0">
                <a:solidFill>
                  <a:srgbClr val="051D40"/>
                </a:solidFill>
                <a:latin typeface="Open Sans Extra Bold"/>
              </a:rPr>
              <a:t>left due to lack of Leadership opportunities</a:t>
            </a:r>
          </a:p>
        </p:txBody>
      </p:sp>
      <p:sp>
        <p:nvSpPr>
          <p:cNvPr id="31" name="TextBox 31"/>
          <p:cNvSpPr txBox="1"/>
          <p:nvPr/>
        </p:nvSpPr>
        <p:spPr>
          <a:xfrm>
            <a:off x="12476234" y="6745325"/>
            <a:ext cx="5297877" cy="820738"/>
          </a:xfrm>
          <a:prstGeom prst="rect">
            <a:avLst/>
          </a:prstGeom>
        </p:spPr>
        <p:txBody>
          <a:bodyPr lIns="0" tIns="0" rIns="0" bIns="0" rtlCol="0" anchor="t">
            <a:spAutoFit/>
          </a:bodyPr>
          <a:lstStyle/>
          <a:p>
            <a:pPr marL="0" lvl="0" indent="0" algn="ctr">
              <a:lnSpc>
                <a:spcPts val="3200"/>
              </a:lnSpc>
              <a:spcBef>
                <a:spcPct val="0"/>
              </a:spcBef>
            </a:pPr>
            <a:r>
              <a:rPr lang="en-US" sz="2286" dirty="0" smtClean="0">
                <a:solidFill>
                  <a:srgbClr val="051D40"/>
                </a:solidFill>
                <a:latin typeface="Open Sans Extra Bold"/>
              </a:rPr>
              <a:t>Employees left </a:t>
            </a:r>
            <a:r>
              <a:rPr lang="en-US" sz="2286" dirty="0">
                <a:solidFill>
                  <a:srgbClr val="051D40"/>
                </a:solidFill>
                <a:latin typeface="Open Sans Extra Bold"/>
              </a:rPr>
              <a:t>due to lack Innovative Opportunities</a:t>
            </a:r>
          </a:p>
        </p:txBody>
      </p:sp>
      <p:sp>
        <p:nvSpPr>
          <p:cNvPr id="32" name="TextBox 32"/>
          <p:cNvSpPr txBox="1"/>
          <p:nvPr/>
        </p:nvSpPr>
        <p:spPr>
          <a:xfrm>
            <a:off x="521010" y="7135947"/>
            <a:ext cx="5297877" cy="527719"/>
          </a:xfrm>
          <a:prstGeom prst="rect">
            <a:avLst/>
          </a:prstGeom>
        </p:spPr>
        <p:txBody>
          <a:bodyPr lIns="0" tIns="0" rIns="0" bIns="0" rtlCol="0" anchor="t">
            <a:spAutoFit/>
          </a:bodyPr>
          <a:lstStyle/>
          <a:p>
            <a:pPr marL="0" lvl="0" indent="0" algn="ctr">
              <a:lnSpc>
                <a:spcPts val="2145"/>
              </a:lnSpc>
              <a:spcBef>
                <a:spcPct val="0"/>
              </a:spcBef>
            </a:pPr>
            <a:r>
              <a:rPr lang="en-US" sz="1532" spc="-30">
                <a:solidFill>
                  <a:srgbClr val="051D40"/>
                </a:solidFill>
                <a:latin typeface="Poppins"/>
              </a:rPr>
              <a:t>Employees who are low recognized have the high probibility of being left out </a:t>
            </a:r>
          </a:p>
        </p:txBody>
      </p:sp>
      <p:sp>
        <p:nvSpPr>
          <p:cNvPr id="33" name="Freeform 33"/>
          <p:cNvSpPr/>
          <p:nvPr/>
        </p:nvSpPr>
        <p:spPr>
          <a:xfrm>
            <a:off x="0" y="58398"/>
            <a:ext cx="4705883" cy="1186140"/>
          </a:xfrm>
          <a:custGeom>
            <a:avLst/>
            <a:gdLst/>
            <a:ahLst/>
            <a:cxnLst/>
            <a:rect l="l" t="t" r="r" b="b"/>
            <a:pathLst>
              <a:path w="4705883" h="1186140">
                <a:moveTo>
                  <a:pt x="0" y="0"/>
                </a:moveTo>
                <a:lnTo>
                  <a:pt x="4705883" y="0"/>
                </a:lnTo>
                <a:lnTo>
                  <a:pt x="4705883" y="1186141"/>
                </a:lnTo>
                <a:lnTo>
                  <a:pt x="0" y="1186141"/>
                </a:lnTo>
                <a:lnTo>
                  <a:pt x="0" y="0"/>
                </a:lnTo>
                <a:close/>
              </a:path>
            </a:pathLst>
          </a:custGeom>
          <a:blipFill>
            <a:blip r:embed="rId6"/>
            <a:stretch>
              <a:fillRect/>
            </a:stretch>
          </a:blipFill>
        </p:spPr>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a:off x="232204"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sp>
        <p:nvSpPr>
          <p:cNvPr id="3" name="Freeform 3"/>
          <p:cNvSpPr/>
          <p:nvPr/>
        </p:nvSpPr>
        <p:spPr>
          <a:xfrm>
            <a:off x="6224860"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sp>
        <p:nvSpPr>
          <p:cNvPr id="4" name="Freeform 4"/>
          <p:cNvSpPr/>
          <p:nvPr/>
        </p:nvSpPr>
        <p:spPr>
          <a:xfrm>
            <a:off x="12213997"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2"/>
            <a:stretch>
              <a:fillRect/>
            </a:stretch>
          </a:blipFill>
        </p:spPr>
      </p:sp>
      <p:grpSp>
        <p:nvGrpSpPr>
          <p:cNvPr id="5" name="Group 5"/>
          <p:cNvGrpSpPr/>
          <p:nvPr/>
        </p:nvGrpSpPr>
        <p:grpSpPr>
          <a:xfrm>
            <a:off x="12213997" y="3298645"/>
            <a:ext cx="5841799" cy="5146658"/>
            <a:chOff x="0" y="0"/>
            <a:chExt cx="1554321" cy="1369365"/>
          </a:xfrm>
        </p:grpSpPr>
        <p:sp>
          <p:nvSpPr>
            <p:cNvPr id="6" name="Freeform 6"/>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id="7" name="TextBox 7"/>
            <p:cNvSpPr txBox="1"/>
            <p:nvPr/>
          </p:nvSpPr>
          <p:spPr>
            <a:xfrm>
              <a:off x="0" y="-38100"/>
              <a:ext cx="1554321" cy="1407465"/>
            </a:xfrm>
            <a:prstGeom prst="rect">
              <a:avLst/>
            </a:prstGeom>
          </p:spPr>
          <p:txBody>
            <a:bodyPr lIns="50800" tIns="50800" rIns="50800" bIns="50800" rtlCol="0" anchor="ctr"/>
            <a:lstStyle/>
            <a:p>
              <a:pPr algn="ctr">
                <a:lnSpc>
                  <a:spcPts val="2659"/>
                </a:lnSpc>
              </a:pPr>
              <a:endParaRPr>
                <a:solidFill>
                  <a:prstClr val="black"/>
                </a:solidFill>
              </a:endParaRPr>
            </a:p>
            <a:p>
              <a:pPr algn="ctr">
                <a:lnSpc>
                  <a:spcPts val="2659"/>
                </a:lnSpc>
              </a:pPr>
              <a:endParaRPr>
                <a:solidFill>
                  <a:prstClr val="black"/>
                </a:solidFill>
              </a:endParaRPr>
            </a:p>
          </p:txBody>
        </p:sp>
      </p:grpSp>
      <p:grpSp>
        <p:nvGrpSpPr>
          <p:cNvPr id="8" name="Group 8"/>
          <p:cNvGrpSpPr/>
          <p:nvPr/>
        </p:nvGrpSpPr>
        <p:grpSpPr>
          <a:xfrm>
            <a:off x="6224860" y="3298645"/>
            <a:ext cx="5841799" cy="5146658"/>
            <a:chOff x="0" y="0"/>
            <a:chExt cx="1554321" cy="1369365"/>
          </a:xfrm>
        </p:grpSpPr>
        <p:sp>
          <p:nvSpPr>
            <p:cNvPr id="9" name="Freeform 9"/>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id="10" name="TextBox 10"/>
            <p:cNvSpPr txBox="1"/>
            <p:nvPr/>
          </p:nvSpPr>
          <p:spPr>
            <a:xfrm>
              <a:off x="0" y="-38100"/>
              <a:ext cx="1554321" cy="1407465"/>
            </a:xfrm>
            <a:prstGeom prst="rect">
              <a:avLst/>
            </a:prstGeom>
          </p:spPr>
          <p:txBody>
            <a:bodyPr lIns="50800" tIns="50800" rIns="50800" bIns="50800" rtlCol="0" anchor="ctr"/>
            <a:lstStyle/>
            <a:p>
              <a:pPr algn="ctr">
                <a:lnSpc>
                  <a:spcPts val="2659"/>
                </a:lnSpc>
              </a:pPr>
              <a:endParaRPr>
                <a:solidFill>
                  <a:prstClr val="black"/>
                </a:solidFill>
              </a:endParaRPr>
            </a:p>
            <a:p>
              <a:pPr algn="ctr">
                <a:lnSpc>
                  <a:spcPts val="2659"/>
                </a:lnSpc>
              </a:pPr>
              <a:endParaRPr>
                <a:solidFill>
                  <a:prstClr val="black"/>
                </a:solidFill>
              </a:endParaRPr>
            </a:p>
          </p:txBody>
        </p:sp>
      </p:grpSp>
      <p:grpSp>
        <p:nvGrpSpPr>
          <p:cNvPr id="11" name="Group 11"/>
          <p:cNvGrpSpPr/>
          <p:nvPr/>
        </p:nvGrpSpPr>
        <p:grpSpPr>
          <a:xfrm>
            <a:off x="232204" y="3298645"/>
            <a:ext cx="5841799" cy="5146658"/>
            <a:chOff x="0" y="0"/>
            <a:chExt cx="1554321" cy="1369365"/>
          </a:xfrm>
        </p:grpSpPr>
        <p:sp>
          <p:nvSpPr>
            <p:cNvPr id="12" name="Freeform 12"/>
            <p:cNvSpPr/>
            <p:nvPr/>
          </p:nvSpPr>
          <p:spPr>
            <a:xfrm>
              <a:off x="0" y="0"/>
              <a:ext cx="1554321" cy="1369365"/>
            </a:xfrm>
            <a:custGeom>
              <a:avLst/>
              <a:gdLst/>
              <a:ahLst/>
              <a:cxnLst/>
              <a:rect l="l" t="t" r="r" b="b"/>
              <a:pathLst>
                <a:path w="1554321" h="1369365">
                  <a:moveTo>
                    <a:pt x="58312" y="0"/>
                  </a:moveTo>
                  <a:lnTo>
                    <a:pt x="1496009" y="0"/>
                  </a:lnTo>
                  <a:cubicBezTo>
                    <a:pt x="1511474" y="0"/>
                    <a:pt x="1526306" y="6144"/>
                    <a:pt x="1537241" y="17079"/>
                  </a:cubicBezTo>
                  <a:cubicBezTo>
                    <a:pt x="1548177" y="28015"/>
                    <a:pt x="1554321" y="42846"/>
                    <a:pt x="1554321" y="58312"/>
                  </a:cubicBezTo>
                  <a:lnTo>
                    <a:pt x="1554321" y="1311054"/>
                  </a:lnTo>
                  <a:cubicBezTo>
                    <a:pt x="1554321" y="1326519"/>
                    <a:pt x="1548177" y="1341351"/>
                    <a:pt x="1537241" y="1352286"/>
                  </a:cubicBezTo>
                  <a:cubicBezTo>
                    <a:pt x="1526306" y="1363222"/>
                    <a:pt x="1511474" y="1369365"/>
                    <a:pt x="1496009" y="1369365"/>
                  </a:cubicBezTo>
                  <a:lnTo>
                    <a:pt x="58312" y="1369365"/>
                  </a:lnTo>
                  <a:cubicBezTo>
                    <a:pt x="42846" y="1369365"/>
                    <a:pt x="28015" y="1363222"/>
                    <a:pt x="17079" y="1352286"/>
                  </a:cubicBezTo>
                  <a:cubicBezTo>
                    <a:pt x="6144" y="1341351"/>
                    <a:pt x="0" y="1326519"/>
                    <a:pt x="0" y="1311054"/>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id="13" name="TextBox 13"/>
            <p:cNvSpPr txBox="1"/>
            <p:nvPr/>
          </p:nvSpPr>
          <p:spPr>
            <a:xfrm>
              <a:off x="0" y="-38100"/>
              <a:ext cx="1554321" cy="1407465"/>
            </a:xfrm>
            <a:prstGeom prst="rect">
              <a:avLst/>
            </a:prstGeom>
          </p:spPr>
          <p:txBody>
            <a:bodyPr lIns="50800" tIns="50800" rIns="50800" bIns="50800" rtlCol="0" anchor="ctr"/>
            <a:lstStyle/>
            <a:p>
              <a:pPr algn="ctr">
                <a:lnSpc>
                  <a:spcPts val="2659"/>
                </a:lnSpc>
              </a:pPr>
              <a:endParaRPr>
                <a:solidFill>
                  <a:prstClr val="black"/>
                </a:solidFill>
              </a:endParaRPr>
            </a:p>
            <a:p>
              <a:pPr algn="ctr">
                <a:lnSpc>
                  <a:spcPts val="2659"/>
                </a:lnSpc>
              </a:pPr>
              <a:endParaRPr>
                <a:solidFill>
                  <a:prstClr val="black"/>
                </a:solidFill>
              </a:endParaRPr>
            </a:p>
          </p:txBody>
        </p:sp>
      </p:grpSp>
      <p:grpSp>
        <p:nvGrpSpPr>
          <p:cNvPr id="14" name="Group 14"/>
          <p:cNvGrpSpPr/>
          <p:nvPr/>
        </p:nvGrpSpPr>
        <p:grpSpPr>
          <a:xfrm>
            <a:off x="-2123887" y="-2346523"/>
            <a:ext cx="4693046" cy="469304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solidFill>
                  <a:prstClr val="black"/>
                </a:solidFill>
              </a:endParaRPr>
            </a:p>
          </p:txBody>
        </p:sp>
      </p:grpSp>
      <p:grpSp>
        <p:nvGrpSpPr>
          <p:cNvPr id="17" name="Group 17"/>
          <p:cNvGrpSpPr/>
          <p:nvPr/>
        </p:nvGrpSpPr>
        <p:grpSpPr>
          <a:xfrm>
            <a:off x="15573718" y="7940477"/>
            <a:ext cx="4693046" cy="4693046"/>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solidFill>
                  <a:prstClr val="black"/>
                </a:solidFill>
              </a:endParaRPr>
            </a:p>
          </p:txBody>
        </p:sp>
      </p:grpSp>
      <p:sp>
        <p:nvSpPr>
          <p:cNvPr id="26" name="TextBox 26"/>
          <p:cNvSpPr txBox="1"/>
          <p:nvPr/>
        </p:nvSpPr>
        <p:spPr>
          <a:xfrm>
            <a:off x="5417025" y="1886201"/>
            <a:ext cx="7453950" cy="879901"/>
          </a:xfrm>
          <a:prstGeom prst="rect">
            <a:avLst/>
          </a:prstGeom>
        </p:spPr>
        <p:txBody>
          <a:bodyPr lIns="0" tIns="0" rIns="0" bIns="0" rtlCol="0" anchor="t">
            <a:spAutoFit/>
          </a:bodyPr>
          <a:lstStyle/>
          <a:p>
            <a:pPr algn="ctr">
              <a:lnSpc>
                <a:spcPts val="7151"/>
              </a:lnSpc>
              <a:spcBef>
                <a:spcPct val="0"/>
              </a:spcBef>
            </a:pPr>
            <a:r>
              <a:rPr lang="en-US" sz="5108">
                <a:solidFill>
                  <a:srgbClr val="FDFDFD"/>
                </a:solidFill>
                <a:latin typeface="Open Sans Extra Bold"/>
              </a:rPr>
              <a:t>Useful Insights</a:t>
            </a:r>
          </a:p>
        </p:txBody>
      </p:sp>
      <p:sp>
        <p:nvSpPr>
          <p:cNvPr id="27" name="TextBox 27"/>
          <p:cNvSpPr txBox="1"/>
          <p:nvPr/>
        </p:nvSpPr>
        <p:spPr>
          <a:xfrm>
            <a:off x="6495061" y="7153781"/>
            <a:ext cx="5297877" cy="538609"/>
          </a:xfrm>
          <a:prstGeom prst="rect">
            <a:avLst/>
          </a:prstGeom>
        </p:spPr>
        <p:txBody>
          <a:bodyPr lIns="0" tIns="0" rIns="0" bIns="0" rtlCol="0" anchor="t">
            <a:spAutoFit/>
          </a:bodyPr>
          <a:lstStyle/>
          <a:p>
            <a:pPr algn="ctr">
              <a:lnSpc>
                <a:spcPts val="2145"/>
              </a:lnSpc>
              <a:spcBef>
                <a:spcPct val="0"/>
              </a:spcBef>
            </a:pPr>
            <a:r>
              <a:rPr lang="en-US" sz="1532" spc="-30" dirty="0" smtClean="0">
                <a:solidFill>
                  <a:srgbClr val="051D40"/>
                </a:solidFill>
                <a:latin typeface="Poppins"/>
              </a:rPr>
              <a:t>It has been seen that whenever there is a increase in the Age, the possibility of staying in the company increases.</a:t>
            </a:r>
            <a:endParaRPr lang="en-US" sz="1532" spc="-30" dirty="0">
              <a:solidFill>
                <a:srgbClr val="051D40"/>
              </a:solidFill>
              <a:latin typeface="Poppins"/>
            </a:endParaRPr>
          </a:p>
        </p:txBody>
      </p:sp>
      <p:sp>
        <p:nvSpPr>
          <p:cNvPr id="28" name="TextBox 28"/>
          <p:cNvSpPr txBox="1"/>
          <p:nvPr/>
        </p:nvSpPr>
        <p:spPr>
          <a:xfrm>
            <a:off x="12622364" y="7657567"/>
            <a:ext cx="5297877" cy="538609"/>
          </a:xfrm>
          <a:prstGeom prst="rect">
            <a:avLst/>
          </a:prstGeom>
        </p:spPr>
        <p:txBody>
          <a:bodyPr lIns="0" tIns="0" rIns="0" bIns="0" rtlCol="0" anchor="t">
            <a:spAutoFit/>
          </a:bodyPr>
          <a:lstStyle/>
          <a:p>
            <a:pPr algn="ctr">
              <a:lnSpc>
                <a:spcPts val="2145"/>
              </a:lnSpc>
              <a:spcBef>
                <a:spcPct val="0"/>
              </a:spcBef>
            </a:pPr>
            <a:r>
              <a:rPr lang="en-US" sz="1532" spc="-30" dirty="0" smtClean="0">
                <a:solidFill>
                  <a:srgbClr val="051D40"/>
                </a:solidFill>
                <a:latin typeface="Poppins"/>
              </a:rPr>
              <a:t>This graph shows whenever there is a increase in the qualification, the ratio of leaving decreases.</a:t>
            </a:r>
            <a:endParaRPr lang="en-US" sz="1532" spc="-30" dirty="0">
              <a:solidFill>
                <a:srgbClr val="051D40"/>
              </a:solidFill>
              <a:latin typeface="Poppins"/>
            </a:endParaRPr>
          </a:p>
        </p:txBody>
      </p:sp>
      <p:sp>
        <p:nvSpPr>
          <p:cNvPr id="29" name="TextBox 29"/>
          <p:cNvSpPr txBox="1"/>
          <p:nvPr/>
        </p:nvSpPr>
        <p:spPr>
          <a:xfrm>
            <a:off x="175457" y="6659120"/>
            <a:ext cx="5955294" cy="410369"/>
          </a:xfrm>
          <a:prstGeom prst="rect">
            <a:avLst/>
          </a:prstGeom>
        </p:spPr>
        <p:txBody>
          <a:bodyPr lIns="0" tIns="0" rIns="0" bIns="0" rtlCol="0" anchor="t">
            <a:spAutoFit/>
          </a:bodyPr>
          <a:lstStyle/>
          <a:p>
            <a:pPr algn="ctr">
              <a:lnSpc>
                <a:spcPts val="3200"/>
              </a:lnSpc>
              <a:spcBef>
                <a:spcPct val="0"/>
              </a:spcBef>
            </a:pPr>
            <a:r>
              <a:rPr lang="en-US" sz="2286" dirty="0" smtClean="0">
                <a:solidFill>
                  <a:srgbClr val="051D40"/>
                </a:solidFill>
                <a:latin typeface="Open Sans Extra Bold"/>
              </a:rPr>
              <a:t>Bar Graph of Employees from diff </a:t>
            </a:r>
            <a:r>
              <a:rPr lang="en-US" sz="2286" dirty="0" err="1" smtClean="0">
                <a:solidFill>
                  <a:srgbClr val="051D40"/>
                </a:solidFill>
                <a:latin typeface="Open Sans Extra Bold"/>
              </a:rPr>
              <a:t>Dept</a:t>
            </a:r>
            <a:endParaRPr lang="en-US" sz="2286" dirty="0">
              <a:solidFill>
                <a:srgbClr val="051D40"/>
              </a:solidFill>
              <a:latin typeface="Open Sans Extra Bold"/>
            </a:endParaRPr>
          </a:p>
        </p:txBody>
      </p:sp>
      <p:sp>
        <p:nvSpPr>
          <p:cNvPr id="30" name="TextBox 30"/>
          <p:cNvSpPr txBox="1"/>
          <p:nvPr/>
        </p:nvSpPr>
        <p:spPr>
          <a:xfrm>
            <a:off x="6358655" y="6659120"/>
            <a:ext cx="5708004" cy="410369"/>
          </a:xfrm>
          <a:prstGeom prst="rect">
            <a:avLst/>
          </a:prstGeom>
        </p:spPr>
        <p:txBody>
          <a:bodyPr lIns="0" tIns="0" rIns="0" bIns="0" rtlCol="0" anchor="t">
            <a:spAutoFit/>
          </a:bodyPr>
          <a:lstStyle/>
          <a:p>
            <a:pPr algn="ctr">
              <a:lnSpc>
                <a:spcPts val="3200"/>
              </a:lnSpc>
              <a:spcBef>
                <a:spcPct val="0"/>
              </a:spcBef>
            </a:pPr>
            <a:r>
              <a:rPr lang="en-US" sz="2286" dirty="0" smtClean="0">
                <a:solidFill>
                  <a:srgbClr val="051D40"/>
                </a:solidFill>
                <a:latin typeface="Open Sans Extra Bold"/>
              </a:rPr>
              <a:t>Line plot of Age </a:t>
            </a:r>
            <a:r>
              <a:rPr lang="en-US" sz="2286" dirty="0" err="1" smtClean="0">
                <a:solidFill>
                  <a:srgbClr val="051D40"/>
                </a:solidFill>
                <a:latin typeface="Open Sans Extra Bold"/>
              </a:rPr>
              <a:t>vs</a:t>
            </a:r>
            <a:r>
              <a:rPr lang="en-US" sz="2286" dirty="0" smtClean="0">
                <a:solidFill>
                  <a:srgbClr val="051D40"/>
                </a:solidFill>
                <a:latin typeface="Open Sans Extra Bold"/>
              </a:rPr>
              <a:t> Attrition</a:t>
            </a:r>
            <a:endParaRPr lang="en-US" sz="2286" dirty="0">
              <a:solidFill>
                <a:srgbClr val="051D40"/>
              </a:solidFill>
              <a:latin typeface="Open Sans Extra Bold"/>
            </a:endParaRPr>
          </a:p>
        </p:txBody>
      </p:sp>
      <p:sp>
        <p:nvSpPr>
          <p:cNvPr id="31" name="TextBox 31"/>
          <p:cNvSpPr txBox="1"/>
          <p:nvPr/>
        </p:nvSpPr>
        <p:spPr>
          <a:xfrm>
            <a:off x="12476234" y="6745325"/>
            <a:ext cx="5297877" cy="820738"/>
          </a:xfrm>
          <a:prstGeom prst="rect">
            <a:avLst/>
          </a:prstGeom>
        </p:spPr>
        <p:txBody>
          <a:bodyPr lIns="0" tIns="0" rIns="0" bIns="0" rtlCol="0" anchor="t">
            <a:spAutoFit/>
          </a:bodyPr>
          <a:lstStyle/>
          <a:p>
            <a:pPr algn="ctr">
              <a:lnSpc>
                <a:spcPts val="3200"/>
              </a:lnSpc>
              <a:spcBef>
                <a:spcPct val="0"/>
              </a:spcBef>
            </a:pPr>
            <a:r>
              <a:rPr lang="en-US" sz="2286" dirty="0" smtClean="0">
                <a:solidFill>
                  <a:srgbClr val="051D40"/>
                </a:solidFill>
                <a:latin typeface="Open Sans Extra Bold"/>
              </a:rPr>
              <a:t>Qualification of Employees who left</a:t>
            </a:r>
            <a:endParaRPr lang="en-US" sz="2286" dirty="0">
              <a:solidFill>
                <a:srgbClr val="051D40"/>
              </a:solidFill>
              <a:latin typeface="Open Sans Extra Bold"/>
            </a:endParaRPr>
          </a:p>
        </p:txBody>
      </p:sp>
      <p:sp>
        <p:nvSpPr>
          <p:cNvPr id="32" name="TextBox 32"/>
          <p:cNvSpPr txBox="1"/>
          <p:nvPr/>
        </p:nvSpPr>
        <p:spPr>
          <a:xfrm>
            <a:off x="521010" y="7135947"/>
            <a:ext cx="5297877" cy="538609"/>
          </a:xfrm>
          <a:prstGeom prst="rect">
            <a:avLst/>
          </a:prstGeom>
        </p:spPr>
        <p:txBody>
          <a:bodyPr lIns="0" tIns="0" rIns="0" bIns="0" rtlCol="0" anchor="t">
            <a:spAutoFit/>
          </a:bodyPr>
          <a:lstStyle/>
          <a:p>
            <a:pPr algn="ctr">
              <a:lnSpc>
                <a:spcPts val="2145"/>
              </a:lnSpc>
              <a:spcBef>
                <a:spcPct val="0"/>
              </a:spcBef>
            </a:pPr>
            <a:r>
              <a:rPr lang="en-US" sz="1532" spc="-30" dirty="0" smtClean="0">
                <a:solidFill>
                  <a:srgbClr val="051D40"/>
                </a:solidFill>
                <a:latin typeface="Poppins"/>
              </a:rPr>
              <a:t>This clearly says that the people who left the company are mostly from Technology department</a:t>
            </a:r>
            <a:endParaRPr lang="en-US" sz="1532" spc="-30" dirty="0">
              <a:solidFill>
                <a:srgbClr val="051D40"/>
              </a:solidFill>
              <a:latin typeface="Poppins"/>
            </a:endParaRPr>
          </a:p>
        </p:txBody>
      </p:sp>
      <p:pic>
        <p:nvPicPr>
          <p:cNvPr id="33" name="Picture 3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181" y="3320468"/>
            <a:ext cx="5353325" cy="3448227"/>
          </a:xfrm>
          <a:prstGeom prst="rect">
            <a:avLst/>
          </a:prstGeom>
        </p:spPr>
      </p:pic>
      <p:pic>
        <p:nvPicPr>
          <p:cNvPr id="34" name="Picture 3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2955" y="3454313"/>
            <a:ext cx="4530845" cy="3297414"/>
          </a:xfrm>
          <a:prstGeom prst="rect">
            <a:avLst/>
          </a:prstGeom>
        </p:spPr>
      </p:pic>
      <p:pic>
        <p:nvPicPr>
          <p:cNvPr id="35" name="Picture 3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48852" y="3404391"/>
            <a:ext cx="4769095" cy="3333921"/>
          </a:xfrm>
          <a:prstGeom prst="rect">
            <a:avLst/>
          </a:prstGeom>
        </p:spPr>
      </p:pic>
      <p:sp>
        <p:nvSpPr>
          <p:cNvPr id="36" name="Freeform 33"/>
          <p:cNvSpPr/>
          <p:nvPr/>
        </p:nvSpPr>
        <p:spPr>
          <a:xfrm>
            <a:off x="0" y="58398"/>
            <a:ext cx="4705883" cy="1186140"/>
          </a:xfrm>
          <a:custGeom>
            <a:avLst/>
            <a:gdLst/>
            <a:ahLst/>
            <a:cxnLst/>
            <a:rect l="l" t="t" r="r" b="b"/>
            <a:pathLst>
              <a:path w="4705883" h="1186140">
                <a:moveTo>
                  <a:pt x="0" y="0"/>
                </a:moveTo>
                <a:lnTo>
                  <a:pt x="4705883" y="0"/>
                </a:lnTo>
                <a:lnTo>
                  <a:pt x="4705883" y="1186141"/>
                </a:lnTo>
                <a:lnTo>
                  <a:pt x="0" y="1186141"/>
                </a:lnTo>
                <a:lnTo>
                  <a:pt x="0" y="0"/>
                </a:lnTo>
                <a:close/>
              </a:path>
            </a:pathLst>
          </a:custGeom>
          <a:blipFill>
            <a:blip r:embed="rId6"/>
            <a:stretch>
              <a:fillRect/>
            </a:stretch>
          </a:blipFill>
        </p:spPr>
      </p:sp>
    </p:spTree>
    <p:extLst>
      <p:ext uri="{BB962C8B-B14F-4D97-AF65-F5344CB8AC3E}">
        <p14:creationId xmlns:p14="http://schemas.microsoft.com/office/powerpoint/2010/main" val="18812242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TotalTime>
  <Words>991</Words>
  <Application>Microsoft Office PowerPoint</Application>
  <PresentationFormat>Custom</PresentationFormat>
  <Paragraphs>78</Paragraphs>
  <Slides>12</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12</vt:i4>
      </vt:variant>
    </vt:vector>
  </HeadingPairs>
  <TitlesOfParts>
    <vt:vector size="21" baseType="lpstr">
      <vt:lpstr>Open Sans Extra Bold</vt:lpstr>
      <vt:lpstr>Poppins Bold</vt:lpstr>
      <vt:lpstr>Arial</vt:lpstr>
      <vt:lpstr>Poppins</vt:lpstr>
      <vt:lpstr>Arial MT</vt:lpstr>
      <vt:lpstr>Calibri</vt:lpstr>
      <vt:lpstr>Microsoft Sans Serif</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Appendix</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minimalist professional Business Proposal Presentation</dc:title>
  <dc:creator>ayazulhaq</dc:creator>
  <cp:lastModifiedBy>ayazulhaq</cp:lastModifiedBy>
  <cp:revision>17</cp:revision>
  <dcterms:created xsi:type="dcterms:W3CDTF">2006-08-16T00:00:00Z</dcterms:created>
  <dcterms:modified xsi:type="dcterms:W3CDTF">2024-06-30T07:45:38Z</dcterms:modified>
  <dc:identifier>DAGJZP4ttPc</dc:identifier>
</cp:coreProperties>
</file>